
<file path=[Content_Types].xml><?xml version="1.0" encoding="utf-8"?>
<Types xmlns="http://schemas.openxmlformats.org/package/2006/content-types">
  <Default Extension="jfif" ContentType="image/jpeg"/>
  <Default Extension="png" ContentType="image/png"/>
  <Default Extension="jpeg" ContentType="image/jpeg"/>
  <Default Extension="webp" ContentType="image/png"/>
  <Default Extension="rels" ContentType="application/vnd.openxmlformats-package.relationships+xml"/>
  <Default Extension="xml" ContentType="application/xml"/>
  <Default Extension="jpg" ContentType="image/jpeg"/>
  <Default Extension="ppm" ContentType="image/p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0" r:id="rId6"/>
    <p:sldId id="261" r:id="rId7"/>
    <p:sldId id="263" r:id="rId8"/>
    <p:sldId id="289" r:id="rId9"/>
    <p:sldId id="290" r:id="rId10"/>
    <p:sldId id="291" r:id="rId11"/>
    <p:sldId id="262"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92" r:id="rId34"/>
    <p:sldId id="285" r:id="rId35"/>
    <p:sldId id="286" r:id="rId36"/>
    <p:sldId id="287" r:id="rId37"/>
    <p:sldId id="288"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3533605-BCDC-4A8C-A1F0-A9019C59A78E}">
          <p14:sldIdLst>
            <p14:sldId id="256"/>
            <p14:sldId id="258"/>
            <p14:sldId id="257"/>
            <p14:sldId id="259"/>
            <p14:sldId id="260"/>
            <p14:sldId id="261"/>
            <p14:sldId id="263"/>
            <p14:sldId id="289"/>
            <p14:sldId id="290"/>
            <p14:sldId id="291"/>
            <p14:sldId id="262"/>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92"/>
            <p14:sldId id="285"/>
            <p14:sldId id="286"/>
            <p14:sldId id="287"/>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AC25AE9-10B1-4F82-953F-A0A311487199}" type="datetimeFigureOut">
              <a:rPr lang="en-US" smtClean="0"/>
              <a:t>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8DEB76-A604-45F5-8C68-DDF2B12FE394}" type="slidenum">
              <a:rPr lang="en-US" smtClean="0"/>
              <a:t>‹#›</a:t>
            </a:fld>
            <a:endParaRPr lang="en-US"/>
          </a:p>
        </p:txBody>
      </p:sp>
    </p:spTree>
    <p:extLst>
      <p:ext uri="{BB962C8B-B14F-4D97-AF65-F5344CB8AC3E}">
        <p14:creationId xmlns:p14="http://schemas.microsoft.com/office/powerpoint/2010/main" val="246490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AC25AE9-10B1-4F82-953F-A0A311487199}" type="datetimeFigureOut">
              <a:rPr lang="en-US" smtClean="0"/>
              <a:t>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8DEB76-A604-45F5-8C68-DDF2B12FE394}" type="slidenum">
              <a:rPr lang="en-US" smtClean="0"/>
              <a:t>‹#›</a:t>
            </a:fld>
            <a:endParaRPr lang="en-US"/>
          </a:p>
        </p:txBody>
      </p:sp>
    </p:spTree>
    <p:extLst>
      <p:ext uri="{BB962C8B-B14F-4D97-AF65-F5344CB8AC3E}">
        <p14:creationId xmlns:p14="http://schemas.microsoft.com/office/powerpoint/2010/main" val="3350962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AC25AE9-10B1-4F82-953F-A0A311487199}" type="datetimeFigureOut">
              <a:rPr lang="en-US" smtClean="0"/>
              <a:t>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8DEB76-A604-45F5-8C68-DDF2B12FE394}" type="slidenum">
              <a:rPr lang="en-US" smtClean="0"/>
              <a:t>‹#›</a:t>
            </a:fld>
            <a:endParaRPr lang="en-US"/>
          </a:p>
        </p:txBody>
      </p:sp>
    </p:spTree>
    <p:extLst>
      <p:ext uri="{BB962C8B-B14F-4D97-AF65-F5344CB8AC3E}">
        <p14:creationId xmlns:p14="http://schemas.microsoft.com/office/powerpoint/2010/main" val="3275643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AC25AE9-10B1-4F82-953F-A0A311487199}" type="datetimeFigureOut">
              <a:rPr lang="en-US" smtClean="0"/>
              <a:t>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8DEB76-A604-45F5-8C68-DDF2B12FE394}" type="slidenum">
              <a:rPr lang="en-US" smtClean="0"/>
              <a:t>‹#›</a:t>
            </a:fld>
            <a:endParaRPr lang="en-US"/>
          </a:p>
        </p:txBody>
      </p:sp>
    </p:spTree>
    <p:extLst>
      <p:ext uri="{BB962C8B-B14F-4D97-AF65-F5344CB8AC3E}">
        <p14:creationId xmlns:p14="http://schemas.microsoft.com/office/powerpoint/2010/main" val="68304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AC25AE9-10B1-4F82-953F-A0A311487199}" type="datetimeFigureOut">
              <a:rPr lang="en-US" smtClean="0"/>
              <a:t>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8DEB76-A604-45F5-8C68-DDF2B12FE394}" type="slidenum">
              <a:rPr lang="en-US" smtClean="0"/>
              <a:t>‹#›</a:t>
            </a:fld>
            <a:endParaRPr lang="en-US"/>
          </a:p>
        </p:txBody>
      </p:sp>
    </p:spTree>
    <p:extLst>
      <p:ext uri="{BB962C8B-B14F-4D97-AF65-F5344CB8AC3E}">
        <p14:creationId xmlns:p14="http://schemas.microsoft.com/office/powerpoint/2010/main" val="5537375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AC25AE9-10B1-4F82-953F-A0A311487199}" type="datetimeFigureOut">
              <a:rPr lang="en-US" smtClean="0"/>
              <a:t>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8DEB76-A604-45F5-8C68-DDF2B12FE394}" type="slidenum">
              <a:rPr lang="en-US" smtClean="0"/>
              <a:t>‹#›</a:t>
            </a:fld>
            <a:endParaRPr lang="en-US"/>
          </a:p>
        </p:txBody>
      </p:sp>
    </p:spTree>
    <p:extLst>
      <p:ext uri="{BB962C8B-B14F-4D97-AF65-F5344CB8AC3E}">
        <p14:creationId xmlns:p14="http://schemas.microsoft.com/office/powerpoint/2010/main" val="12220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AC25AE9-10B1-4F82-953F-A0A311487199}" type="datetimeFigureOut">
              <a:rPr lang="en-US" smtClean="0"/>
              <a:t>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8DEB76-A604-45F5-8C68-DDF2B12FE394}" type="slidenum">
              <a:rPr lang="en-US" smtClean="0"/>
              <a:t>‹#›</a:t>
            </a:fld>
            <a:endParaRPr lang="en-US"/>
          </a:p>
        </p:txBody>
      </p:sp>
    </p:spTree>
    <p:extLst>
      <p:ext uri="{BB962C8B-B14F-4D97-AF65-F5344CB8AC3E}">
        <p14:creationId xmlns:p14="http://schemas.microsoft.com/office/powerpoint/2010/main" val="2356357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AC25AE9-10B1-4F82-953F-A0A311487199}" type="datetimeFigureOut">
              <a:rPr lang="en-US" smtClean="0"/>
              <a:t>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8DEB76-A604-45F5-8C68-DDF2B12FE394}" type="slidenum">
              <a:rPr lang="en-US" smtClean="0"/>
              <a:t>‹#›</a:t>
            </a:fld>
            <a:endParaRPr lang="en-US"/>
          </a:p>
        </p:txBody>
      </p:sp>
    </p:spTree>
    <p:extLst>
      <p:ext uri="{BB962C8B-B14F-4D97-AF65-F5344CB8AC3E}">
        <p14:creationId xmlns:p14="http://schemas.microsoft.com/office/powerpoint/2010/main" val="3872445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C25AE9-10B1-4F82-953F-A0A311487199}" type="datetimeFigureOut">
              <a:rPr lang="en-US" smtClean="0"/>
              <a:t>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8DEB76-A604-45F5-8C68-DDF2B12FE394}" type="slidenum">
              <a:rPr lang="en-US" smtClean="0"/>
              <a:t>‹#›</a:t>
            </a:fld>
            <a:endParaRPr lang="en-US"/>
          </a:p>
        </p:txBody>
      </p:sp>
    </p:spTree>
    <p:extLst>
      <p:ext uri="{BB962C8B-B14F-4D97-AF65-F5344CB8AC3E}">
        <p14:creationId xmlns:p14="http://schemas.microsoft.com/office/powerpoint/2010/main" val="1924794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AC25AE9-10B1-4F82-953F-A0A311487199}" type="datetimeFigureOut">
              <a:rPr lang="en-US" smtClean="0"/>
              <a:t>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8DEB76-A604-45F5-8C68-DDF2B12FE394}" type="slidenum">
              <a:rPr lang="en-US" smtClean="0"/>
              <a:t>‹#›</a:t>
            </a:fld>
            <a:endParaRPr lang="en-US"/>
          </a:p>
        </p:txBody>
      </p:sp>
    </p:spTree>
    <p:extLst>
      <p:ext uri="{BB962C8B-B14F-4D97-AF65-F5344CB8AC3E}">
        <p14:creationId xmlns:p14="http://schemas.microsoft.com/office/powerpoint/2010/main" val="994246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AC25AE9-10B1-4F82-953F-A0A311487199}" type="datetimeFigureOut">
              <a:rPr lang="en-US" smtClean="0"/>
              <a:t>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8DEB76-A604-45F5-8C68-DDF2B12FE394}" type="slidenum">
              <a:rPr lang="en-US" smtClean="0"/>
              <a:t>‹#›</a:t>
            </a:fld>
            <a:endParaRPr lang="en-US"/>
          </a:p>
        </p:txBody>
      </p:sp>
    </p:spTree>
    <p:extLst>
      <p:ext uri="{BB962C8B-B14F-4D97-AF65-F5344CB8AC3E}">
        <p14:creationId xmlns:p14="http://schemas.microsoft.com/office/powerpoint/2010/main" val="2081486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25AE9-10B1-4F82-953F-A0A311487199}" type="datetimeFigureOut">
              <a:rPr lang="en-US" smtClean="0"/>
              <a:t>2/5/2023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8DEB76-A604-45F5-8C68-DDF2B12FE394}" type="slidenum">
              <a:rPr lang="en-US" smtClean="0"/>
              <a:t>‹#›</a:t>
            </a:fld>
            <a:endParaRPr lang="en-US"/>
          </a:p>
        </p:txBody>
      </p:sp>
    </p:spTree>
    <p:extLst>
      <p:ext uri="{BB962C8B-B14F-4D97-AF65-F5344CB8AC3E}">
        <p14:creationId xmlns:p14="http://schemas.microsoft.com/office/powerpoint/2010/main" val="29092283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pm"/><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web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70729" y="1668850"/>
            <a:ext cx="7632176" cy="2928270"/>
          </a:xfrm>
        </p:spPr>
        <p:txBody>
          <a:bodyPr>
            <a:noAutofit/>
          </a:bodyPr>
          <a:lstStyle/>
          <a:p>
            <a:r>
              <a:rPr lang="en-US" sz="7200" dirty="0" smtClean="0">
                <a:latin typeface="Times New Roman" panose="02020603050405020304" pitchFamily="18" charset="0"/>
                <a:cs typeface="Times New Roman" panose="02020603050405020304" pitchFamily="18" charset="0"/>
              </a:rPr>
              <a:t>Intelligent Systems</a:t>
            </a:r>
            <a:br>
              <a:rPr lang="en-US" sz="7200" dirty="0" smtClean="0">
                <a:latin typeface="Times New Roman" panose="02020603050405020304" pitchFamily="18" charset="0"/>
                <a:cs typeface="Times New Roman" panose="02020603050405020304" pitchFamily="18" charset="0"/>
              </a:rPr>
            </a:br>
            <a:r>
              <a:rPr lang="en-US" sz="7200" dirty="0" smtClean="0">
                <a:latin typeface="Times New Roman" panose="02020603050405020304" pitchFamily="18" charset="0"/>
                <a:cs typeface="Times New Roman" panose="02020603050405020304" pitchFamily="18" charset="0"/>
              </a:rPr>
              <a:t>Machine Vision</a:t>
            </a:r>
            <a:endParaRPr lang="en-US" sz="72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0" y="5422232"/>
            <a:ext cx="9144000" cy="1396248"/>
          </a:xfrm>
        </p:spPr>
        <p:txBody>
          <a:bodyPr>
            <a:normAutofit lnSpcReduction="10000"/>
          </a:bodyPr>
          <a:lstStyle/>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algn="l"/>
            <a:r>
              <a:rPr lang="en-US" sz="3200" dirty="0" smtClean="0">
                <a:latin typeface="Times New Roman" panose="02020603050405020304" pitchFamily="18" charset="0"/>
                <a:cs typeface="Times New Roman" panose="02020603050405020304" pitchFamily="18" charset="0"/>
              </a:rPr>
              <a:t>Presented By: </a:t>
            </a:r>
            <a:r>
              <a:rPr lang="en-US" sz="3200" dirty="0" err="1" smtClean="0">
                <a:latin typeface="Times New Roman" panose="02020603050405020304" pitchFamily="18" charset="0"/>
                <a:cs typeface="Times New Roman" panose="02020603050405020304" pitchFamily="18" charset="0"/>
              </a:rPr>
              <a:t>Emami</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Jahani</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Dehban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Mesforush</a:t>
            </a:r>
            <a:endParaRPr lang="en-US" sz="32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5122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Extracted and discarded features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dirty="0" err="1" smtClean="0">
                <a:latin typeface="Times New Roman" panose="02020603050405020304" pitchFamily="18" charset="0"/>
                <a:cs typeface="Times New Roman" panose="02020603050405020304" pitchFamily="18" charset="0"/>
              </a:rPr>
              <a:t>Conv</a:t>
            </a:r>
            <a:r>
              <a:rPr lang="en-US" dirty="0" smtClean="0">
                <a:latin typeface="Times New Roman" panose="02020603050405020304" pitchFamily="18" charset="0"/>
                <a:cs typeface="Times New Roman" panose="02020603050405020304" pitchFamily="18" charset="0"/>
              </a:rPr>
              <a:t> layers are responsible to detect features to minimize error.</a:t>
            </a:r>
          </a:p>
          <a:p>
            <a:r>
              <a:rPr lang="en-US" dirty="0" smtClean="0">
                <a:latin typeface="Times New Roman" panose="02020603050405020304" pitchFamily="18" charset="0"/>
                <a:cs typeface="Times New Roman" panose="02020603050405020304" pitchFamily="18" charset="0"/>
              </a:rPr>
              <a:t>Shallower layers extract less complex features.</a:t>
            </a:r>
          </a:p>
          <a:p>
            <a:r>
              <a:rPr lang="en-US" dirty="0" smtClean="0">
                <a:latin typeface="Times New Roman" panose="02020603050405020304" pitchFamily="18" charset="0"/>
                <a:cs typeface="Times New Roman" panose="02020603050405020304" pitchFamily="18" charset="0"/>
              </a:rPr>
              <a:t>Deeper layers extract more abstract features.</a:t>
            </a:r>
          </a:p>
          <a:p>
            <a:r>
              <a:rPr lang="en-US" dirty="0" smtClean="0">
                <a:latin typeface="Times New Roman" panose="02020603050405020304" pitchFamily="18" charset="0"/>
                <a:cs typeface="Times New Roman" panose="02020603050405020304" pitchFamily="18" charset="0"/>
              </a:rPr>
              <a:t>Some layers discard undesirable and redundant features.</a:t>
            </a:r>
          </a:p>
          <a:p>
            <a:endParaRPr lang="en-US" dirty="0"/>
          </a:p>
        </p:txBody>
      </p:sp>
    </p:spTree>
    <p:extLst>
      <p:ext uri="{BB962C8B-B14F-4D97-AF65-F5344CB8AC3E}">
        <p14:creationId xmlns:p14="http://schemas.microsoft.com/office/powerpoint/2010/main" val="3451812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46489" y="2736578"/>
            <a:ext cx="10744200" cy="1325563"/>
          </a:xfrm>
        </p:spPr>
        <p:txBody>
          <a:bodyPr>
            <a:normAutofit/>
          </a:bodyPr>
          <a:lstStyle/>
          <a:p>
            <a:r>
              <a:rPr lang="en-US" sz="6000" dirty="0" smtClean="0">
                <a:latin typeface="Times New Roman" panose="02020603050405020304" pitchFamily="18" charset="0"/>
                <a:ea typeface="NSimSun" panose="02010609030101010101" pitchFamily="49" charset="-122"/>
                <a:cs typeface="Times New Roman" panose="02020603050405020304" pitchFamily="18" charset="0"/>
              </a:rPr>
              <a:t>Object detection in videos</a:t>
            </a:r>
          </a:p>
        </p:txBody>
      </p:sp>
    </p:spTree>
    <p:extLst>
      <p:ext uri="{BB962C8B-B14F-4D97-AF65-F5344CB8AC3E}">
        <p14:creationId xmlns:p14="http://schemas.microsoft.com/office/powerpoint/2010/main" val="3836094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1988" y="695325"/>
            <a:ext cx="10515600" cy="5481638"/>
          </a:xfrm>
        </p:spPr>
        <p:txBody>
          <a:bodyPr>
            <a:normAutofit/>
          </a:bodyPr>
          <a:lstStyle/>
          <a:p>
            <a:r>
              <a:rPr lang="en-US" dirty="0" smtClean="0">
                <a:latin typeface="Times New Roman" panose="02020603050405020304" pitchFamily="18" charset="0"/>
                <a:ea typeface="NSimSun" panose="02010609030101010101" pitchFamily="49" charset="-122"/>
                <a:cs typeface="Times New Roman" panose="02020603050405020304" pitchFamily="18" charset="0"/>
              </a:rPr>
              <a:t>One of the most critical roles of machine vision as said before is object detection.</a:t>
            </a:r>
          </a:p>
          <a:p>
            <a:r>
              <a:rPr lang="en-US" dirty="0" smtClean="0">
                <a:latin typeface="Times New Roman" panose="02020603050405020304" pitchFamily="18" charset="0"/>
                <a:ea typeface="NSimSun" panose="02010609030101010101" pitchFamily="49" charset="-122"/>
                <a:cs typeface="Times New Roman" panose="02020603050405020304" pitchFamily="18" charset="0"/>
              </a:rPr>
              <a:t>In this project we aim to perform object detection in a video using the YOLO model.</a:t>
            </a:r>
          </a:p>
          <a:p>
            <a:r>
              <a:rPr lang="en-US" dirty="0" smtClean="0">
                <a:latin typeface="Times New Roman" panose="02020603050405020304" pitchFamily="18" charset="0"/>
                <a:ea typeface="NSimSun" panose="02010609030101010101" pitchFamily="49" charset="-122"/>
                <a:cs typeface="Times New Roman" panose="02020603050405020304" pitchFamily="18" charset="0"/>
              </a:rPr>
              <a:t>To do so we use the </a:t>
            </a:r>
            <a:r>
              <a:rPr lang="en-US" dirty="0" err="1" smtClean="0">
                <a:latin typeface="Times New Roman" panose="02020603050405020304" pitchFamily="18" charset="0"/>
                <a:ea typeface="NSimSun" panose="02010609030101010101" pitchFamily="49" charset="-122"/>
                <a:cs typeface="Times New Roman" panose="02020603050405020304" pitchFamily="18" charset="0"/>
              </a:rPr>
              <a:t>opencv</a:t>
            </a:r>
            <a:r>
              <a:rPr lang="en-US" dirty="0" smtClean="0">
                <a:latin typeface="Times New Roman" panose="02020603050405020304" pitchFamily="18" charset="0"/>
                <a:ea typeface="NSimSun" panose="02010609030101010101" pitchFamily="49" charset="-122"/>
                <a:cs typeface="Times New Roman" panose="02020603050405020304" pitchFamily="18" charset="0"/>
              </a:rPr>
              <a:t> library</a:t>
            </a:r>
          </a:p>
          <a:p>
            <a:endParaRPr lang="en-US" sz="1800" dirty="0">
              <a:latin typeface="Times New Roman" panose="02020603050405020304" pitchFamily="18" charset="0"/>
              <a:ea typeface="NSimSun" panose="02010609030101010101" pitchFamily="49" charset="-122"/>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5750" y="3667125"/>
            <a:ext cx="8096250" cy="3190875"/>
          </a:xfrm>
          <a:prstGeom prst="rect">
            <a:avLst/>
          </a:prstGeom>
        </p:spPr>
      </p:pic>
    </p:spTree>
    <p:extLst>
      <p:ext uri="{BB962C8B-B14F-4D97-AF65-F5344CB8AC3E}">
        <p14:creationId xmlns:p14="http://schemas.microsoft.com/office/powerpoint/2010/main" val="3505465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ea typeface="NSimSun" panose="02010609030101010101" pitchFamily="49" charset="-122"/>
                <a:cs typeface="Times New Roman" panose="02020603050405020304" pitchFamily="18" charset="0"/>
              </a:rPr>
              <a:t>Hog Face Detection Algorithm</a:t>
            </a:r>
            <a:endParaRPr lang="en-US" dirty="0">
              <a:latin typeface="Times New Roman" panose="02020603050405020304" pitchFamily="18" charset="0"/>
              <a:ea typeface="NSimSun" panose="02010609030101010101" pitchFamily="49" charset="-122"/>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dirty="0" smtClean="0">
                <a:latin typeface="Times New Roman" panose="02020603050405020304" pitchFamily="18" charset="0"/>
                <a:ea typeface="NSimSun" panose="02010609030101010101" pitchFamily="49" charset="-122"/>
                <a:cs typeface="Times New Roman" panose="02020603050405020304" pitchFamily="18" charset="0"/>
              </a:rPr>
              <a:t>The </a:t>
            </a:r>
            <a:r>
              <a:rPr lang="en-US" b="1" dirty="0" smtClean="0">
                <a:latin typeface="Times New Roman" panose="02020603050405020304" pitchFamily="18" charset="0"/>
                <a:ea typeface="NSimSun" panose="02010609030101010101" pitchFamily="49" charset="-122"/>
                <a:cs typeface="Times New Roman" panose="02020603050405020304" pitchFamily="18" charset="0"/>
              </a:rPr>
              <a:t>HOG </a:t>
            </a:r>
            <a:r>
              <a:rPr lang="en-US" dirty="0">
                <a:latin typeface="Times New Roman" panose="02020603050405020304" pitchFamily="18" charset="0"/>
                <a:ea typeface="NSimSun" panose="02010609030101010101" pitchFamily="49" charset="-122"/>
                <a:cs typeface="Times New Roman" panose="02020603050405020304" pitchFamily="18" charset="0"/>
              </a:rPr>
              <a:t>algorithm is a popular feature descriptor widely used in image processing and </a:t>
            </a:r>
            <a:r>
              <a:rPr lang="en-US" dirty="0" smtClean="0">
                <a:latin typeface="Times New Roman" panose="02020603050405020304" pitchFamily="18" charset="0"/>
                <a:ea typeface="NSimSun" panose="02010609030101010101" pitchFamily="49" charset="-122"/>
                <a:cs typeface="Times New Roman" panose="02020603050405020304" pitchFamily="18" charset="0"/>
              </a:rPr>
              <a:t>computer vision</a:t>
            </a:r>
            <a:r>
              <a:rPr lang="en-US" dirty="0">
                <a:latin typeface="Times New Roman" panose="02020603050405020304" pitchFamily="18" charset="0"/>
                <a:ea typeface="NSimSun" panose="02010609030101010101" pitchFamily="49" charset="-122"/>
                <a:cs typeface="Times New Roman" panose="02020603050405020304" pitchFamily="18" charset="0"/>
              </a:rPr>
              <a:t>.</a:t>
            </a:r>
            <a:r>
              <a:rPr lang="en-US" dirty="0" smtClean="0">
                <a:latin typeface="Times New Roman" panose="02020603050405020304" pitchFamily="18" charset="0"/>
                <a:ea typeface="NSimSun" panose="02010609030101010101" pitchFamily="49" charset="-122"/>
                <a:cs typeface="Times New Roman" panose="02020603050405020304" pitchFamily="18" charset="0"/>
              </a:rPr>
              <a:t> </a:t>
            </a:r>
          </a:p>
          <a:p>
            <a:r>
              <a:rPr lang="en-US" dirty="0">
                <a:latin typeface="Times New Roman" panose="02020603050405020304" pitchFamily="18" charset="0"/>
                <a:ea typeface="NSimSun" panose="02010609030101010101" pitchFamily="49" charset="-122"/>
                <a:cs typeface="Times New Roman" panose="02020603050405020304" pitchFamily="18" charset="0"/>
              </a:rPr>
              <a:t>F</a:t>
            </a:r>
            <a:r>
              <a:rPr lang="en-US" dirty="0" smtClean="0">
                <a:latin typeface="Times New Roman" panose="02020603050405020304" pitchFamily="18" charset="0"/>
                <a:ea typeface="NSimSun" panose="02010609030101010101" pitchFamily="49" charset="-122"/>
                <a:cs typeface="Times New Roman" panose="02020603050405020304" pitchFamily="18" charset="0"/>
              </a:rPr>
              <a:t>eature </a:t>
            </a:r>
            <a:r>
              <a:rPr lang="en-US" dirty="0">
                <a:latin typeface="Times New Roman" panose="02020603050405020304" pitchFamily="18" charset="0"/>
                <a:ea typeface="NSimSun" panose="02010609030101010101" pitchFamily="49" charset="-122"/>
                <a:cs typeface="Times New Roman" panose="02020603050405020304" pitchFamily="18" charset="0"/>
              </a:rPr>
              <a:t>descriptors </a:t>
            </a:r>
            <a:r>
              <a:rPr lang="en-US" dirty="0" smtClean="0">
                <a:latin typeface="Times New Roman" panose="02020603050405020304" pitchFamily="18" charset="0"/>
                <a:ea typeface="NSimSun" panose="02010609030101010101" pitchFamily="49" charset="-122"/>
                <a:cs typeface="Times New Roman" panose="02020603050405020304" pitchFamily="18" charset="0"/>
              </a:rPr>
              <a:t>are </a:t>
            </a:r>
            <a:r>
              <a:rPr lang="en-US" dirty="0">
                <a:latin typeface="Times New Roman" panose="02020603050405020304" pitchFamily="18" charset="0"/>
                <a:ea typeface="NSimSun" panose="02010609030101010101" pitchFamily="49" charset="-122"/>
                <a:cs typeface="Times New Roman" panose="02020603050405020304" pitchFamily="18" charset="0"/>
              </a:rPr>
              <a:t>the representation of an image that simply extracts the useful information and </a:t>
            </a:r>
            <a:r>
              <a:rPr lang="en-US" dirty="0" smtClean="0">
                <a:latin typeface="Times New Roman" panose="02020603050405020304" pitchFamily="18" charset="0"/>
                <a:ea typeface="NSimSun" panose="02010609030101010101" pitchFamily="49" charset="-122"/>
                <a:cs typeface="Times New Roman" panose="02020603050405020304" pitchFamily="18" charset="0"/>
              </a:rPr>
              <a:t>discarding unnecessary information.</a:t>
            </a:r>
          </a:p>
          <a:p>
            <a:r>
              <a:rPr lang="en-US" dirty="0" smtClean="0">
                <a:latin typeface="Times New Roman" panose="02020603050405020304" pitchFamily="18" charset="0"/>
                <a:ea typeface="NSimSun" panose="02010609030101010101" pitchFamily="49" charset="-122"/>
                <a:cs typeface="Times New Roman" panose="02020603050405020304" pitchFamily="18" charset="0"/>
              </a:rPr>
              <a:t>It is also important to note that this is a robust algorithm and is used for many uses other than facial recognition. </a:t>
            </a: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691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ea typeface="NSimSun" panose="02010609030101010101" pitchFamily="49" charset="-122"/>
                <a:cs typeface="Times New Roman" panose="02020603050405020304" pitchFamily="18" charset="0"/>
              </a:rPr>
              <a:t>Hog algorithm steps</a:t>
            </a:r>
            <a:endParaRPr lang="en-US" dirty="0">
              <a:latin typeface="Times New Roman" panose="02020603050405020304" pitchFamily="18" charset="0"/>
              <a:ea typeface="NSimSun" panose="02010609030101010101" pitchFamily="49" charset="-122"/>
              <a:cs typeface="Times New Roman" panose="02020603050405020304" pitchFamily="18" charset="0"/>
            </a:endParaRPr>
          </a:p>
        </p:txBody>
      </p:sp>
      <p:sp>
        <p:nvSpPr>
          <p:cNvPr id="3" name="Content Placeholder 2"/>
          <p:cNvSpPr>
            <a:spLocks noGrp="1"/>
          </p:cNvSpPr>
          <p:nvPr>
            <p:ph idx="1"/>
          </p:nvPr>
        </p:nvSpPr>
        <p:spPr/>
        <p:txBody>
          <a:bodyPr/>
          <a:lstStyle/>
          <a:p>
            <a:r>
              <a:rPr lang="en-US" dirty="0" smtClean="0">
                <a:latin typeface="Times New Roman" panose="02020603050405020304" pitchFamily="18" charset="0"/>
                <a:ea typeface="NSimSun" panose="02010609030101010101" pitchFamily="49" charset="-122"/>
                <a:cs typeface="Times New Roman" panose="02020603050405020304" pitchFamily="18" charset="0"/>
              </a:rPr>
              <a:t>First of all we divide the photo into smaller cells.</a:t>
            </a:r>
          </a:p>
          <a:p>
            <a:r>
              <a:rPr lang="en-US" dirty="0" smtClean="0">
                <a:latin typeface="Times New Roman" panose="02020603050405020304" pitchFamily="18" charset="0"/>
                <a:ea typeface="NSimSun" panose="02010609030101010101" pitchFamily="49" charset="-122"/>
                <a:cs typeface="Times New Roman" panose="02020603050405020304" pitchFamily="18" charset="0"/>
              </a:rPr>
              <a:t>We calculate the histogram for each cell, we use kernels then calculate the magnitude and direction as follows.</a:t>
            </a:r>
          </a:p>
          <a:p>
            <a:endParaRPr lang="en-US" dirty="0">
              <a:latin typeface="Times New Roman" panose="02020603050405020304" pitchFamily="18" charset="0"/>
              <a:ea typeface="NSimSun" panose="02010609030101010101" pitchFamily="49" charset="-122"/>
              <a:cs typeface="Times New Roman" panose="02020603050405020304" pitchFamily="18" charset="0"/>
            </a:endParaRPr>
          </a:p>
          <a:p>
            <a:endParaRPr lang="en-US" dirty="0" smtClean="0">
              <a:latin typeface="Times New Roman" panose="02020603050405020304" pitchFamily="18" charset="0"/>
              <a:ea typeface="NSimSun" panose="02010609030101010101" pitchFamily="49" charset="-122"/>
              <a:cs typeface="Times New Roman" panose="02020603050405020304" pitchFamily="18" charset="0"/>
            </a:endParaRPr>
          </a:p>
          <a:p>
            <a:endParaRPr lang="en-US" dirty="0">
              <a:latin typeface="Times New Roman" panose="02020603050405020304" pitchFamily="18" charset="0"/>
              <a:ea typeface="NSimSun" panose="02010609030101010101" pitchFamily="49" charset="-122"/>
              <a:cs typeface="Times New Roman" panose="02020603050405020304" pitchFamily="18" charset="0"/>
            </a:endParaRPr>
          </a:p>
          <a:p>
            <a:r>
              <a:rPr lang="en-US" dirty="0" smtClean="0">
                <a:latin typeface="Times New Roman" panose="02020603050405020304" pitchFamily="18" charset="0"/>
                <a:ea typeface="NSimSun" panose="02010609030101010101" pitchFamily="49" charset="-122"/>
                <a:cs typeface="Times New Roman" panose="02020603050405020304" pitchFamily="18" charset="0"/>
              </a:rPr>
              <a:t>Merging the histograms to create a feature vector.</a:t>
            </a:r>
          </a:p>
          <a:p>
            <a:endParaRPr lang="en-US" dirty="0">
              <a:latin typeface="Times New Roman" panose="02020603050405020304" pitchFamily="18" charset="0"/>
              <a:ea typeface="NSimSun" panose="02010609030101010101" pitchFamily="49" charset="-122"/>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3882" y="3359309"/>
            <a:ext cx="5755341" cy="1283970"/>
          </a:xfrm>
          <a:prstGeom prst="rect">
            <a:avLst/>
          </a:prstGeom>
        </p:spPr>
      </p:pic>
    </p:spTree>
    <p:extLst>
      <p:ext uri="{BB962C8B-B14F-4D97-AF65-F5344CB8AC3E}">
        <p14:creationId xmlns:p14="http://schemas.microsoft.com/office/powerpoint/2010/main" val="585856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ea typeface="NSimSun" panose="02010609030101010101" pitchFamily="49" charset="-122"/>
                <a:cs typeface="Times New Roman" panose="02020603050405020304" pitchFamily="18" charset="0"/>
              </a:rPr>
              <a:t>Pros of the HOG algorithm</a:t>
            </a:r>
            <a:endParaRPr lang="en-US" dirty="0">
              <a:latin typeface="Times New Roman" panose="02020603050405020304" pitchFamily="18" charset="0"/>
              <a:ea typeface="NSimSun" panose="02010609030101010101" pitchFamily="49" charset="-122"/>
              <a:cs typeface="Times New Roman" panose="02020603050405020304" pitchFamily="18" charset="0"/>
            </a:endParaRPr>
          </a:p>
        </p:txBody>
      </p:sp>
      <p:sp>
        <p:nvSpPr>
          <p:cNvPr id="3" name="Content Placeholder 2"/>
          <p:cNvSpPr>
            <a:spLocks noGrp="1"/>
          </p:cNvSpPr>
          <p:nvPr>
            <p:ph idx="1"/>
          </p:nvPr>
        </p:nvSpPr>
        <p:spPr>
          <a:xfrm>
            <a:off x="838200" y="1690689"/>
            <a:ext cx="10515600" cy="4486274"/>
          </a:xfrm>
        </p:spPr>
        <p:txBody>
          <a:bodyPr/>
          <a:lstStyle/>
          <a:p>
            <a:r>
              <a:rPr lang="en-US" dirty="0">
                <a:latin typeface="Times New Roman" panose="02020603050405020304" pitchFamily="18" charset="0"/>
                <a:ea typeface="NSimSun" panose="02010609030101010101" pitchFamily="49" charset="-122"/>
                <a:cs typeface="Times New Roman" panose="02020603050405020304" pitchFamily="18" charset="0"/>
              </a:rPr>
              <a:t>Powerful descriptor</a:t>
            </a:r>
            <a:r>
              <a:rPr lang="en-US" dirty="0" smtClean="0">
                <a:latin typeface="Times New Roman" panose="02020603050405020304" pitchFamily="18" charset="0"/>
                <a:ea typeface="NSimSun" panose="02010609030101010101" pitchFamily="49" charset="-122"/>
                <a:cs typeface="Times New Roman" panose="02020603050405020304" pitchFamily="18" charset="0"/>
              </a:rPr>
              <a:t> </a:t>
            </a:r>
            <a:endParaRPr lang="en-US" dirty="0">
              <a:latin typeface="Times New Roman" panose="02020603050405020304" pitchFamily="18" charset="0"/>
              <a:ea typeface="NSimSun" panose="02010609030101010101" pitchFamily="49" charset="-122"/>
              <a:cs typeface="Times New Roman" panose="02020603050405020304" pitchFamily="18" charset="0"/>
            </a:endParaRPr>
          </a:p>
          <a:p>
            <a:r>
              <a:rPr lang="en-US" dirty="0">
                <a:latin typeface="Times New Roman" panose="02020603050405020304" pitchFamily="18" charset="0"/>
                <a:ea typeface="NSimSun" panose="02010609030101010101" pitchFamily="49" charset="-122"/>
                <a:cs typeface="Times New Roman" panose="02020603050405020304" pitchFamily="18" charset="0"/>
              </a:rPr>
              <a:t>Accurate for object classification</a:t>
            </a:r>
            <a:r>
              <a:rPr lang="en-US" dirty="0" smtClean="0">
                <a:latin typeface="Times New Roman" panose="02020603050405020304" pitchFamily="18" charset="0"/>
                <a:ea typeface="NSimSun" panose="02010609030101010101" pitchFamily="49" charset="-122"/>
                <a:cs typeface="Times New Roman" panose="02020603050405020304" pitchFamily="18" charset="0"/>
              </a:rPr>
              <a:t> </a:t>
            </a:r>
          </a:p>
          <a:p>
            <a:r>
              <a:rPr lang="en-US" dirty="0">
                <a:latin typeface="Times New Roman" panose="02020603050405020304" pitchFamily="18" charset="0"/>
                <a:ea typeface="NSimSun" panose="02010609030101010101" pitchFamily="49" charset="-122"/>
                <a:cs typeface="Times New Roman" panose="02020603050405020304" pitchFamily="18" charset="0"/>
              </a:rPr>
              <a:t>Very useful for representing structural objects with low form variation</a:t>
            </a:r>
            <a:r>
              <a:rPr lang="en-US" dirty="0" smtClean="0">
                <a:latin typeface="Times New Roman" panose="02020603050405020304" pitchFamily="18" charset="0"/>
                <a:ea typeface="NSimSun" panose="02010609030101010101" pitchFamily="49" charset="-122"/>
                <a:cs typeface="Times New Roman" panose="02020603050405020304" pitchFamily="18" charset="0"/>
              </a:rPr>
              <a:t> </a:t>
            </a:r>
            <a:br>
              <a:rPr lang="en-US" dirty="0" smtClean="0">
                <a:latin typeface="Times New Roman" panose="02020603050405020304" pitchFamily="18" charset="0"/>
                <a:ea typeface="NSimSun" panose="02010609030101010101" pitchFamily="49" charset="-122"/>
                <a:cs typeface="Times New Roman" panose="02020603050405020304" pitchFamily="18" charset="0"/>
              </a:rPr>
            </a:br>
            <a:r>
              <a:rPr lang="en-US" dirty="0" smtClean="0">
                <a:latin typeface="Times New Roman" panose="02020603050405020304" pitchFamily="18" charset="0"/>
                <a:ea typeface="NSimSun" panose="02010609030101010101" pitchFamily="49" charset="-122"/>
                <a:cs typeface="Times New Roman" panose="02020603050405020304" pitchFamily="18" charset="0"/>
              </a:rPr>
              <a:t/>
            </a:r>
            <a:br>
              <a:rPr lang="en-US" dirty="0" smtClean="0">
                <a:latin typeface="Times New Roman" panose="02020603050405020304" pitchFamily="18" charset="0"/>
                <a:ea typeface="NSimSun" panose="02010609030101010101" pitchFamily="49" charset="-122"/>
                <a:cs typeface="Times New Roman" panose="02020603050405020304" pitchFamily="18" charset="0"/>
              </a:rPr>
            </a:br>
            <a:endParaRPr lang="en-US" dirty="0" smtClean="0">
              <a:latin typeface="Times New Roman" panose="02020603050405020304" pitchFamily="18" charset="0"/>
              <a:ea typeface="NSimSun" panose="02010609030101010101" pitchFamily="49" charset="-122"/>
              <a:cs typeface="Times New Roman" panose="02020603050405020304" pitchFamily="18" charset="0"/>
            </a:endParaRPr>
          </a:p>
        </p:txBody>
      </p:sp>
    </p:spTree>
    <p:extLst>
      <p:ext uri="{BB962C8B-B14F-4D97-AF65-F5344CB8AC3E}">
        <p14:creationId xmlns:p14="http://schemas.microsoft.com/office/powerpoint/2010/main" val="810145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ea typeface="NSimSun" panose="02010609030101010101" pitchFamily="49" charset="-122"/>
                <a:cs typeface="Times New Roman" panose="02020603050405020304" pitchFamily="18" charset="0"/>
              </a:rPr>
              <a:t>Cons of the HOG algorithm</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dirty="0">
                <a:latin typeface="Times New Roman" panose="02020603050405020304" pitchFamily="18" charset="0"/>
                <a:ea typeface="NSimSun" panose="02010609030101010101" pitchFamily="49" charset="-122"/>
                <a:cs typeface="Times New Roman" panose="02020603050405020304" pitchFamily="18" charset="0"/>
              </a:rPr>
              <a:t>Not a very fast descriptor</a:t>
            </a:r>
            <a:r>
              <a:rPr lang="en-US" dirty="0" smtClean="0">
                <a:latin typeface="Times New Roman" panose="02020603050405020304" pitchFamily="18" charset="0"/>
                <a:ea typeface="NSimSun" panose="02010609030101010101" pitchFamily="49" charset="-122"/>
                <a:cs typeface="Times New Roman" panose="02020603050405020304" pitchFamily="18" charset="0"/>
              </a:rPr>
              <a:t> </a:t>
            </a:r>
          </a:p>
          <a:p>
            <a:r>
              <a:rPr lang="en-US" dirty="0">
                <a:latin typeface="Times New Roman" panose="02020603050405020304" pitchFamily="18" charset="0"/>
                <a:ea typeface="NSimSun" panose="02010609030101010101" pitchFamily="49" charset="-122"/>
                <a:cs typeface="Times New Roman" panose="02020603050405020304" pitchFamily="18" charset="0"/>
              </a:rPr>
              <a:t>Accurate for object classification</a:t>
            </a:r>
            <a:r>
              <a:rPr lang="en-US" dirty="0" smtClean="0">
                <a:latin typeface="Times New Roman" panose="02020603050405020304" pitchFamily="18" charset="0"/>
                <a:ea typeface="NSimSun" panose="02010609030101010101" pitchFamily="49" charset="-122"/>
                <a:cs typeface="Times New Roman" panose="02020603050405020304" pitchFamily="18" charset="0"/>
              </a:rPr>
              <a:t> </a:t>
            </a:r>
          </a:p>
          <a:p>
            <a:r>
              <a:rPr lang="en-US" dirty="0">
                <a:latin typeface="Times New Roman" panose="02020603050405020304" pitchFamily="18" charset="0"/>
                <a:ea typeface="NSimSun" panose="02010609030101010101" pitchFamily="49" charset="-122"/>
                <a:cs typeface="Times New Roman" panose="02020603050405020304" pitchFamily="18" charset="0"/>
              </a:rPr>
              <a:t>May result in large feature vectors</a:t>
            </a:r>
            <a:r>
              <a:rPr lang="en-US" dirty="0" smtClean="0">
                <a:latin typeface="Times New Roman" panose="02020603050405020304" pitchFamily="18" charset="0"/>
                <a:ea typeface="NSimSun" panose="02010609030101010101" pitchFamily="49" charset="-122"/>
                <a:cs typeface="Times New Roman" panose="02020603050405020304" pitchFamily="18" charset="0"/>
              </a:rPr>
              <a:t> </a:t>
            </a:r>
          </a:p>
          <a:p>
            <a:r>
              <a:rPr lang="en-US" dirty="0">
                <a:latin typeface="Times New Roman" panose="02020603050405020304" pitchFamily="18" charset="0"/>
                <a:ea typeface="NSimSun" panose="02010609030101010101" pitchFamily="49" charset="-122"/>
                <a:cs typeface="Times New Roman" panose="02020603050405020304" pitchFamily="18" charset="0"/>
              </a:rPr>
              <a:t>If we have objects with structural </a:t>
            </a:r>
            <a:r>
              <a:rPr lang="en-US" dirty="0" smtClean="0">
                <a:latin typeface="Times New Roman" panose="02020603050405020304" pitchFamily="18" charset="0"/>
                <a:ea typeface="NSimSun" panose="02010609030101010101" pitchFamily="49" charset="-122"/>
                <a:cs typeface="Times New Roman" panose="02020603050405020304" pitchFamily="18" charset="0"/>
              </a:rPr>
              <a:t>variation the </a:t>
            </a:r>
            <a:r>
              <a:rPr lang="en-US" dirty="0">
                <a:latin typeface="Times New Roman" panose="02020603050405020304" pitchFamily="18" charset="0"/>
                <a:ea typeface="NSimSun" panose="02010609030101010101" pitchFamily="49" charset="-122"/>
                <a:cs typeface="Times New Roman" panose="02020603050405020304" pitchFamily="18" charset="0"/>
              </a:rPr>
              <a:t>algorithm shall be </a:t>
            </a:r>
            <a:r>
              <a:rPr lang="en-US" dirty="0" smtClean="0">
                <a:latin typeface="Times New Roman" panose="02020603050405020304" pitchFamily="18" charset="0"/>
                <a:ea typeface="NSimSun" panose="02010609030101010101" pitchFamily="49" charset="-122"/>
                <a:cs typeface="Times New Roman" panose="02020603050405020304" pitchFamily="18" charset="0"/>
              </a:rPr>
              <a:t>faulty</a:t>
            </a:r>
            <a:br>
              <a:rPr lang="en-US" dirty="0" smtClean="0">
                <a:latin typeface="Times New Roman" panose="02020603050405020304" pitchFamily="18" charset="0"/>
                <a:ea typeface="NSimSun" panose="02010609030101010101" pitchFamily="49" charset="-122"/>
                <a:cs typeface="Times New Roman" panose="02020603050405020304" pitchFamily="18" charset="0"/>
              </a:rPr>
            </a:br>
            <a:r>
              <a:rPr lang="en-US" dirty="0" smtClean="0">
                <a:latin typeface="Times New Roman" panose="02020603050405020304" pitchFamily="18" charset="0"/>
                <a:ea typeface="NSimSun" panose="02010609030101010101" pitchFamily="49" charset="-122"/>
                <a:cs typeface="Times New Roman" panose="02020603050405020304" pitchFamily="18" charset="0"/>
              </a:rPr>
              <a:t/>
            </a:r>
            <a:br>
              <a:rPr lang="en-US" dirty="0" smtClean="0">
                <a:latin typeface="Times New Roman" panose="02020603050405020304" pitchFamily="18" charset="0"/>
                <a:ea typeface="NSimSun" panose="02010609030101010101" pitchFamily="49" charset="-122"/>
                <a:cs typeface="Times New Roman" panose="02020603050405020304" pitchFamily="18" charset="0"/>
              </a:rPr>
            </a:br>
            <a:r>
              <a:rPr lang="en-US" dirty="0" smtClean="0">
                <a:latin typeface="Times New Roman" panose="02020603050405020304" pitchFamily="18" charset="0"/>
                <a:ea typeface="NSimSun" panose="02010609030101010101" pitchFamily="49" charset="-122"/>
                <a:cs typeface="Times New Roman" panose="02020603050405020304" pitchFamily="18" charset="0"/>
              </a:rPr>
              <a:t/>
            </a:r>
            <a:br>
              <a:rPr lang="en-US" dirty="0" smtClean="0">
                <a:latin typeface="Times New Roman" panose="02020603050405020304" pitchFamily="18" charset="0"/>
                <a:ea typeface="NSimSun" panose="02010609030101010101" pitchFamily="49" charset="-122"/>
                <a:cs typeface="Times New Roman" panose="02020603050405020304" pitchFamily="18" charset="0"/>
              </a:rPr>
            </a:br>
            <a:endParaRPr lang="en-US" dirty="0">
              <a:latin typeface="Times New Roman" panose="02020603050405020304" pitchFamily="18" charset="0"/>
              <a:ea typeface="NSimSun" panose="02010609030101010101" pitchFamily="49" charset="-122"/>
              <a:cs typeface="Times New Roman" panose="02020603050405020304" pitchFamily="18" charset="0"/>
            </a:endParaRPr>
          </a:p>
        </p:txBody>
      </p:sp>
    </p:spTree>
    <p:extLst>
      <p:ext uri="{BB962C8B-B14F-4D97-AF65-F5344CB8AC3E}">
        <p14:creationId xmlns:p14="http://schemas.microsoft.com/office/powerpoint/2010/main" val="8466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Times New Roman" panose="02020603050405020304" pitchFamily="18" charset="0"/>
                <a:ea typeface="NSimSun" panose="02010609030101010101" pitchFamily="49" charset="-122"/>
                <a:cs typeface="Times New Roman" panose="02020603050405020304" pitchFamily="18" charset="0"/>
              </a:rPr>
              <a:t>Viola-Jones facial detection algorithm</a:t>
            </a:r>
            <a:endParaRPr lang="en-US" sz="4000" dirty="0">
              <a:latin typeface="Times New Roman" panose="02020603050405020304" pitchFamily="18" charset="0"/>
              <a:ea typeface="NSimSun" panose="02010609030101010101" pitchFamily="49" charset="-122"/>
              <a:cs typeface="Times New Roman" panose="02020603050405020304" pitchFamily="18" charset="0"/>
            </a:endParaRPr>
          </a:p>
        </p:txBody>
      </p:sp>
      <p:sp>
        <p:nvSpPr>
          <p:cNvPr id="3" name="Content Placeholder 2"/>
          <p:cNvSpPr>
            <a:spLocks noGrp="1"/>
          </p:cNvSpPr>
          <p:nvPr>
            <p:ph idx="1"/>
          </p:nvPr>
        </p:nvSpPr>
        <p:spPr/>
        <p:txBody>
          <a:bodyPr/>
          <a:lstStyle/>
          <a:p>
            <a:r>
              <a:rPr lang="en-US" dirty="0" smtClean="0">
                <a:latin typeface="Times New Roman" panose="02020603050405020304" pitchFamily="18" charset="0"/>
                <a:ea typeface="NSimSun" panose="02010609030101010101" pitchFamily="49" charset="-122"/>
                <a:cs typeface="Times New Roman" panose="02020603050405020304" pitchFamily="18" charset="0"/>
              </a:rPr>
              <a:t>This algorithm </a:t>
            </a:r>
            <a:r>
              <a:rPr lang="en-US" dirty="0">
                <a:latin typeface="Times New Roman" panose="02020603050405020304" pitchFamily="18" charset="0"/>
                <a:ea typeface="NSimSun" panose="02010609030101010101" pitchFamily="49" charset="-122"/>
                <a:cs typeface="Times New Roman" panose="02020603050405020304" pitchFamily="18" charset="0"/>
              </a:rPr>
              <a:t>is of a cascaded object form, it uses </a:t>
            </a:r>
            <a:r>
              <a:rPr lang="en-US" b="1" dirty="0" err="1">
                <a:latin typeface="Times New Roman" panose="02020603050405020304" pitchFamily="18" charset="0"/>
                <a:ea typeface="NSimSun" panose="02010609030101010101" pitchFamily="49" charset="-122"/>
                <a:cs typeface="Times New Roman" panose="02020603050405020304" pitchFamily="18" charset="0"/>
              </a:rPr>
              <a:t>Haar</a:t>
            </a:r>
            <a:r>
              <a:rPr lang="en-US" dirty="0">
                <a:latin typeface="Times New Roman" panose="02020603050405020304" pitchFamily="18" charset="0"/>
                <a:ea typeface="NSimSun" panose="02010609030101010101" pitchFamily="49" charset="-122"/>
                <a:cs typeface="Times New Roman" panose="02020603050405020304" pitchFamily="18" charset="0"/>
              </a:rPr>
              <a:t>-like features and </a:t>
            </a:r>
            <a:r>
              <a:rPr lang="en-US" b="1" dirty="0" err="1" smtClean="0">
                <a:latin typeface="Times New Roman" panose="02020603050405020304" pitchFamily="18" charset="0"/>
                <a:ea typeface="NSimSun" panose="02010609030101010101" pitchFamily="49" charset="-122"/>
                <a:cs typeface="Times New Roman" panose="02020603050405020304" pitchFamily="18" charset="0"/>
              </a:rPr>
              <a:t>Adaboost</a:t>
            </a:r>
            <a:r>
              <a:rPr lang="en-US" b="1" dirty="0" smtClean="0">
                <a:latin typeface="Times New Roman" panose="02020603050405020304" pitchFamily="18" charset="0"/>
                <a:ea typeface="NSimSun" panose="02010609030101010101" pitchFamily="49" charset="-122"/>
                <a:cs typeface="Times New Roman" panose="02020603050405020304" pitchFamily="18" charset="0"/>
              </a:rPr>
              <a:t> </a:t>
            </a:r>
            <a:r>
              <a:rPr lang="en-US" dirty="0" smtClean="0">
                <a:latin typeface="Times New Roman" panose="02020603050405020304" pitchFamily="18" charset="0"/>
                <a:ea typeface="NSimSun" panose="02010609030101010101" pitchFamily="49" charset="-122"/>
                <a:cs typeface="Times New Roman" panose="02020603050405020304" pitchFamily="18" charset="0"/>
              </a:rPr>
              <a:t>learning </a:t>
            </a:r>
            <a:r>
              <a:rPr lang="en-US" dirty="0">
                <a:latin typeface="Times New Roman" panose="02020603050405020304" pitchFamily="18" charset="0"/>
                <a:ea typeface="NSimSun" panose="02010609030101010101" pitchFamily="49" charset="-122"/>
                <a:cs typeface="Times New Roman" panose="02020603050405020304" pitchFamily="18" charset="0"/>
              </a:rPr>
              <a:t>to detect faces in photos.</a:t>
            </a:r>
            <a:r>
              <a:rPr lang="en-US" dirty="0" smtClean="0">
                <a:latin typeface="Times New Roman" panose="02020603050405020304" pitchFamily="18" charset="0"/>
                <a:ea typeface="NSimSun" panose="02010609030101010101" pitchFamily="49" charset="-122"/>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ea typeface="NSimSun" panose="02010609030101010101" pitchFamily="49" charset="-122"/>
                <a:cs typeface="Times New Roman" panose="02020603050405020304" pitchFamily="18" charset="0"/>
              </a:rPr>
              <a:t>It is important to note that the algorithm works with grayscale </a:t>
            </a:r>
            <a:r>
              <a:rPr lang="en-US" dirty="0" smtClean="0">
                <a:latin typeface="Times New Roman" panose="02020603050405020304" pitchFamily="18" charset="0"/>
                <a:ea typeface="NSimSun" panose="02010609030101010101" pitchFamily="49" charset="-122"/>
                <a:cs typeface="Times New Roman" panose="02020603050405020304" pitchFamily="18" charset="0"/>
              </a:rPr>
              <a:t>images.</a:t>
            </a:r>
          </a:p>
          <a:p>
            <a:r>
              <a:rPr lang="en-US" dirty="0" smtClean="0">
                <a:latin typeface="Times New Roman" panose="02020603050405020304" pitchFamily="18" charset="0"/>
                <a:ea typeface="NSimSun" panose="02010609030101010101" pitchFamily="49" charset="-122"/>
                <a:cs typeface="Times New Roman" panose="02020603050405020304" pitchFamily="18" charset="0"/>
              </a:rPr>
              <a:t>This algorithm </a:t>
            </a:r>
            <a:r>
              <a:rPr lang="en-US" dirty="0">
                <a:latin typeface="Times New Roman" panose="02020603050405020304" pitchFamily="18" charset="0"/>
                <a:ea typeface="NSimSun" panose="02010609030101010101" pitchFamily="49" charset="-122"/>
                <a:cs typeface="Times New Roman" panose="02020603050405020304" pitchFamily="18" charset="0"/>
              </a:rPr>
              <a:t>needs to check many </a:t>
            </a:r>
            <a:r>
              <a:rPr lang="en-US" dirty="0" smtClean="0">
                <a:latin typeface="Times New Roman" panose="02020603050405020304" pitchFamily="18" charset="0"/>
                <a:ea typeface="NSimSun" panose="02010609030101010101" pitchFamily="49" charset="-122"/>
                <a:cs typeface="Times New Roman" panose="02020603050405020304" pitchFamily="18" charset="0"/>
              </a:rPr>
              <a:t>different positions </a:t>
            </a:r>
            <a:r>
              <a:rPr lang="en-US" dirty="0">
                <a:latin typeface="Times New Roman" panose="02020603050405020304" pitchFamily="18" charset="0"/>
                <a:ea typeface="NSimSun" panose="02010609030101010101" pitchFamily="49" charset="-122"/>
                <a:cs typeface="Times New Roman" panose="02020603050405020304" pitchFamily="18" charset="0"/>
              </a:rPr>
              <a:t>and </a:t>
            </a:r>
            <a:r>
              <a:rPr lang="en-US" dirty="0" smtClean="0">
                <a:latin typeface="Times New Roman" panose="02020603050405020304" pitchFamily="18" charset="0"/>
                <a:ea typeface="NSimSun" panose="02010609030101010101" pitchFamily="49" charset="-122"/>
                <a:cs typeface="Times New Roman" panose="02020603050405020304" pitchFamily="18" charset="0"/>
              </a:rPr>
              <a:t>scales. </a:t>
            </a:r>
            <a:br>
              <a:rPr lang="en-US" dirty="0" smtClean="0">
                <a:latin typeface="Times New Roman" panose="02020603050405020304" pitchFamily="18" charset="0"/>
                <a:ea typeface="NSimSun" panose="02010609030101010101" pitchFamily="49" charset="-122"/>
                <a:cs typeface="Times New Roman" panose="02020603050405020304" pitchFamily="18" charset="0"/>
              </a:rPr>
            </a:br>
            <a:r>
              <a:rPr lang="en-US" dirty="0" smtClean="0">
                <a:latin typeface="Times New Roman" panose="02020603050405020304" pitchFamily="18" charset="0"/>
                <a:ea typeface="NSimSun" panose="02010609030101010101" pitchFamily="49" charset="-122"/>
                <a:cs typeface="Times New Roman" panose="02020603050405020304" pitchFamily="18" charset="0"/>
              </a:rPr>
              <a:t/>
            </a:r>
            <a:br>
              <a:rPr lang="en-US" dirty="0" smtClean="0">
                <a:latin typeface="Times New Roman" panose="02020603050405020304" pitchFamily="18" charset="0"/>
                <a:ea typeface="NSimSun" panose="02010609030101010101" pitchFamily="49" charset="-122"/>
                <a:cs typeface="Times New Roman" panose="02020603050405020304" pitchFamily="18" charset="0"/>
              </a:rPr>
            </a:br>
            <a:endParaRPr lang="en-US" dirty="0" smtClean="0">
              <a:latin typeface="Times New Roman" panose="02020603050405020304" pitchFamily="18" charset="0"/>
              <a:ea typeface="NSimSun" panose="02010609030101010101" pitchFamily="49" charset="-122"/>
              <a:cs typeface="Times New Roman" panose="02020603050405020304" pitchFamily="18" charset="0"/>
            </a:endParaRPr>
          </a:p>
        </p:txBody>
      </p:sp>
    </p:spTree>
    <p:extLst>
      <p:ext uri="{BB962C8B-B14F-4D97-AF65-F5344CB8AC3E}">
        <p14:creationId xmlns:p14="http://schemas.microsoft.com/office/powerpoint/2010/main" val="1468270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ea typeface="NSimSun" panose="02010609030101010101" pitchFamily="49" charset="-122"/>
                <a:cs typeface="Times New Roman" panose="02020603050405020304" pitchFamily="18" charset="0"/>
              </a:rPr>
              <a:t>Viola-Jones algorithm steps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dirty="0">
                <a:latin typeface="Times New Roman" panose="02020603050405020304" pitchFamily="18" charset="0"/>
                <a:ea typeface="NSimSun" panose="02010609030101010101" pitchFamily="49" charset="-122"/>
                <a:cs typeface="Times New Roman" panose="02020603050405020304" pitchFamily="18" charset="0"/>
              </a:rPr>
              <a:t>Selecting </a:t>
            </a:r>
            <a:r>
              <a:rPr lang="en-US" dirty="0" err="1">
                <a:latin typeface="Times New Roman" panose="02020603050405020304" pitchFamily="18" charset="0"/>
                <a:ea typeface="NSimSun" panose="02010609030101010101" pitchFamily="49" charset="-122"/>
                <a:cs typeface="Times New Roman" panose="02020603050405020304" pitchFamily="18" charset="0"/>
              </a:rPr>
              <a:t>Haar</a:t>
            </a:r>
            <a:r>
              <a:rPr lang="en-US" dirty="0">
                <a:latin typeface="Times New Roman" panose="02020603050405020304" pitchFamily="18" charset="0"/>
                <a:ea typeface="NSimSun" panose="02010609030101010101" pitchFamily="49" charset="-122"/>
                <a:cs typeface="Times New Roman" panose="02020603050405020304" pitchFamily="18" charset="0"/>
              </a:rPr>
              <a:t>-like </a:t>
            </a:r>
            <a:r>
              <a:rPr lang="en-US" dirty="0" smtClean="0">
                <a:latin typeface="Times New Roman" panose="02020603050405020304" pitchFamily="18" charset="0"/>
                <a:ea typeface="NSimSun" panose="02010609030101010101" pitchFamily="49" charset="-122"/>
                <a:cs typeface="Times New Roman" panose="02020603050405020304" pitchFamily="18" charset="0"/>
              </a:rPr>
              <a:t>features</a:t>
            </a:r>
            <a:endParaRPr lang="en-US" dirty="0">
              <a:latin typeface="Times New Roman" panose="02020603050405020304" pitchFamily="18" charset="0"/>
              <a:ea typeface="NSimSun" panose="02010609030101010101" pitchFamily="49" charset="-122"/>
              <a:cs typeface="Times New Roman" panose="02020603050405020304" pitchFamily="18" charset="0"/>
            </a:endParaRPr>
          </a:p>
          <a:p>
            <a:r>
              <a:rPr lang="en-US" dirty="0">
                <a:latin typeface="Times New Roman" panose="02020603050405020304" pitchFamily="18" charset="0"/>
                <a:ea typeface="NSimSun" panose="02010609030101010101" pitchFamily="49" charset="-122"/>
                <a:cs typeface="Times New Roman" panose="02020603050405020304" pitchFamily="18" charset="0"/>
              </a:rPr>
              <a:t>Creating an integral </a:t>
            </a:r>
            <a:r>
              <a:rPr lang="en-US" dirty="0" smtClean="0">
                <a:latin typeface="Times New Roman" panose="02020603050405020304" pitchFamily="18" charset="0"/>
                <a:ea typeface="NSimSun" panose="02010609030101010101" pitchFamily="49" charset="-122"/>
                <a:cs typeface="Times New Roman" panose="02020603050405020304" pitchFamily="18" charset="0"/>
              </a:rPr>
              <a:t>image</a:t>
            </a:r>
          </a:p>
          <a:p>
            <a:r>
              <a:rPr lang="en-US" dirty="0">
                <a:latin typeface="Times New Roman" panose="02020603050405020304" pitchFamily="18" charset="0"/>
                <a:ea typeface="NSimSun" panose="02010609030101010101" pitchFamily="49" charset="-122"/>
                <a:cs typeface="Times New Roman" panose="02020603050405020304" pitchFamily="18" charset="0"/>
              </a:rPr>
              <a:t>Running </a:t>
            </a:r>
            <a:r>
              <a:rPr lang="en-US" dirty="0" err="1">
                <a:latin typeface="Times New Roman" panose="02020603050405020304" pitchFamily="18" charset="0"/>
                <a:ea typeface="NSimSun" panose="02010609030101010101" pitchFamily="49" charset="-122"/>
                <a:cs typeface="Times New Roman" panose="02020603050405020304" pitchFamily="18" charset="0"/>
              </a:rPr>
              <a:t>AdaBoost</a:t>
            </a:r>
            <a:r>
              <a:rPr lang="en-US" dirty="0">
                <a:latin typeface="Times New Roman" panose="02020603050405020304" pitchFamily="18" charset="0"/>
                <a:ea typeface="NSimSun" panose="02010609030101010101" pitchFamily="49" charset="-122"/>
                <a:cs typeface="Times New Roman" panose="02020603050405020304" pitchFamily="18" charset="0"/>
              </a:rPr>
              <a:t> </a:t>
            </a:r>
            <a:r>
              <a:rPr lang="en-US" dirty="0" smtClean="0">
                <a:latin typeface="Times New Roman" panose="02020603050405020304" pitchFamily="18" charset="0"/>
                <a:ea typeface="NSimSun" panose="02010609030101010101" pitchFamily="49" charset="-122"/>
                <a:cs typeface="Times New Roman" panose="02020603050405020304" pitchFamily="18" charset="0"/>
              </a:rPr>
              <a:t>training</a:t>
            </a:r>
          </a:p>
          <a:p>
            <a:r>
              <a:rPr lang="en-US" dirty="0">
                <a:latin typeface="Times New Roman" panose="02020603050405020304" pitchFamily="18" charset="0"/>
                <a:ea typeface="NSimSun" panose="02010609030101010101" pitchFamily="49" charset="-122"/>
                <a:cs typeface="Times New Roman" panose="02020603050405020304" pitchFamily="18" charset="0"/>
              </a:rPr>
              <a:t>Creating classifier cascades</a:t>
            </a:r>
            <a:r>
              <a:rPr lang="en-US" dirty="0" smtClean="0">
                <a:latin typeface="Times New Roman" panose="02020603050405020304" pitchFamily="18" charset="0"/>
                <a:ea typeface="NSimSun" panose="02010609030101010101" pitchFamily="49" charset="-122"/>
                <a:cs typeface="Times New Roman" panose="02020603050405020304" pitchFamily="18" charset="0"/>
              </a:rPr>
              <a:t> </a:t>
            </a:r>
            <a:br>
              <a:rPr lang="en-US" dirty="0" smtClean="0">
                <a:latin typeface="Times New Roman" panose="02020603050405020304" pitchFamily="18" charset="0"/>
                <a:ea typeface="NSimSun" panose="02010609030101010101" pitchFamily="49" charset="-122"/>
                <a:cs typeface="Times New Roman" panose="02020603050405020304" pitchFamily="18" charset="0"/>
              </a:rPr>
            </a:br>
            <a:r>
              <a:rPr lang="en-US" dirty="0" smtClean="0">
                <a:latin typeface="Times New Roman" panose="02020603050405020304" pitchFamily="18" charset="0"/>
                <a:ea typeface="NSimSun" panose="02010609030101010101" pitchFamily="49" charset="-122"/>
                <a:cs typeface="Times New Roman" panose="02020603050405020304" pitchFamily="18" charset="0"/>
              </a:rPr>
              <a:t> </a:t>
            </a:r>
            <a:br>
              <a:rPr lang="en-US" dirty="0" smtClean="0">
                <a:latin typeface="Times New Roman" panose="02020603050405020304" pitchFamily="18" charset="0"/>
                <a:ea typeface="NSimSun" panose="02010609030101010101" pitchFamily="49" charset="-122"/>
                <a:cs typeface="Times New Roman" panose="02020603050405020304" pitchFamily="18" charset="0"/>
              </a:rPr>
            </a:br>
            <a:r>
              <a:rPr lang="en-US" dirty="0" smtClean="0">
                <a:latin typeface="Times New Roman" panose="02020603050405020304" pitchFamily="18" charset="0"/>
                <a:ea typeface="NSimSun" panose="02010609030101010101" pitchFamily="49" charset="-122"/>
                <a:cs typeface="Times New Roman" panose="02020603050405020304" pitchFamily="18" charset="0"/>
              </a:rPr>
              <a:t> </a:t>
            </a:r>
            <a:br>
              <a:rPr lang="en-US" dirty="0" smtClean="0">
                <a:latin typeface="Times New Roman" panose="02020603050405020304" pitchFamily="18" charset="0"/>
                <a:ea typeface="NSimSun" panose="02010609030101010101" pitchFamily="49" charset="-122"/>
                <a:cs typeface="Times New Roman" panose="02020603050405020304" pitchFamily="18" charset="0"/>
              </a:rPr>
            </a:br>
            <a:endParaRPr lang="en-US" dirty="0" smtClean="0">
              <a:latin typeface="Times New Roman" panose="02020603050405020304" pitchFamily="18" charset="0"/>
              <a:ea typeface="NSimSun" panose="02010609030101010101" pitchFamily="49" charset="-122"/>
              <a:cs typeface="Times New Roman" panose="02020603050405020304" pitchFamily="18" charset="0"/>
            </a:endParaRPr>
          </a:p>
        </p:txBody>
      </p:sp>
    </p:spTree>
    <p:extLst>
      <p:ext uri="{BB962C8B-B14F-4D97-AF65-F5344CB8AC3E}">
        <p14:creationId xmlns:p14="http://schemas.microsoft.com/office/powerpoint/2010/main" val="1534854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Times New Roman" panose="02020603050405020304" pitchFamily="18" charset="0"/>
                <a:ea typeface="NSimSun" panose="02010609030101010101" pitchFamily="49" charset="-122"/>
                <a:cs typeface="Times New Roman" panose="02020603050405020304" pitchFamily="18" charset="0"/>
              </a:rPr>
              <a:t>Haar</a:t>
            </a:r>
            <a:r>
              <a:rPr lang="en-US" dirty="0">
                <a:latin typeface="Times New Roman" panose="02020603050405020304" pitchFamily="18" charset="0"/>
                <a:ea typeface="NSimSun" panose="02010609030101010101" pitchFamily="49" charset="-122"/>
                <a:cs typeface="Times New Roman" panose="02020603050405020304" pitchFamily="18" charset="0"/>
              </a:rPr>
              <a:t>-Like functions</a:t>
            </a:r>
            <a:r>
              <a:rPr lang="en-US" dirty="0" smtClean="0">
                <a:latin typeface="Times New Roman" panose="02020603050405020304" pitchFamily="18" charset="0"/>
                <a:ea typeface="NSimSun" panose="02010609030101010101" pitchFamily="49" charset="-122"/>
                <a:cs typeface="Times New Roman" panose="02020603050405020304" pitchFamily="18" charset="0"/>
              </a:rPr>
              <a:t> </a:t>
            </a:r>
            <a:endParaRPr lang="en-US" dirty="0">
              <a:latin typeface="Times New Roman" panose="02020603050405020304" pitchFamily="18" charset="0"/>
              <a:ea typeface="NSimSun" panose="02010609030101010101" pitchFamily="49" charset="-122"/>
              <a:cs typeface="Times New Roman" panose="02020603050405020304" pitchFamily="18" charset="0"/>
            </a:endParaRPr>
          </a:p>
        </p:txBody>
      </p:sp>
      <p:sp>
        <p:nvSpPr>
          <p:cNvPr id="3" name="Content Placeholder 2"/>
          <p:cNvSpPr>
            <a:spLocks noGrp="1"/>
          </p:cNvSpPr>
          <p:nvPr>
            <p:ph idx="1"/>
          </p:nvPr>
        </p:nvSpPr>
        <p:spPr/>
        <p:txBody>
          <a:bodyPr/>
          <a:lstStyle/>
          <a:p>
            <a:r>
              <a:rPr lang="en-US" b="1" dirty="0" err="1">
                <a:latin typeface="Times New Roman" panose="02020603050405020304" pitchFamily="18" charset="0"/>
                <a:ea typeface="NSimSun" panose="02010609030101010101" pitchFamily="49" charset="-122"/>
                <a:cs typeface="Times New Roman" panose="02020603050405020304" pitchFamily="18" charset="0"/>
              </a:rPr>
              <a:t>Haar</a:t>
            </a:r>
            <a:r>
              <a:rPr lang="en-US" dirty="0">
                <a:latin typeface="Times New Roman" panose="02020603050405020304" pitchFamily="18" charset="0"/>
                <a:ea typeface="NSimSun" panose="02010609030101010101" pitchFamily="49" charset="-122"/>
                <a:cs typeface="Times New Roman" panose="02020603050405020304" pitchFamily="18" charset="0"/>
              </a:rPr>
              <a:t>-like features are digital image features utilized in object recognition</a:t>
            </a:r>
            <a:r>
              <a:rPr lang="en-US" dirty="0" smtClean="0">
                <a:latin typeface="Times New Roman" panose="02020603050405020304" pitchFamily="18" charset="0"/>
                <a:ea typeface="NSimSun" panose="02010609030101010101" pitchFamily="49" charset="-122"/>
                <a:cs typeface="Times New Roman" panose="02020603050405020304" pitchFamily="18" charset="0"/>
              </a:rPr>
              <a:t>.</a:t>
            </a:r>
          </a:p>
          <a:p>
            <a:r>
              <a:rPr lang="en-US" dirty="0">
                <a:latin typeface="Times New Roman" panose="02020603050405020304" pitchFamily="18" charset="0"/>
                <a:ea typeface="NSimSun" panose="02010609030101010101" pitchFamily="49" charset="-122"/>
                <a:cs typeface="Times New Roman" panose="02020603050405020304" pitchFamily="18" charset="0"/>
              </a:rPr>
              <a:t>A simple way to find out which region is lighter or darker is to sum up the </a:t>
            </a:r>
            <a:r>
              <a:rPr lang="en-US" dirty="0" smtClean="0">
                <a:latin typeface="Times New Roman" panose="02020603050405020304" pitchFamily="18" charset="0"/>
                <a:ea typeface="NSimSun" panose="02010609030101010101" pitchFamily="49" charset="-122"/>
                <a:cs typeface="Times New Roman" panose="02020603050405020304" pitchFamily="18" charset="0"/>
              </a:rPr>
              <a:t>pixel values </a:t>
            </a:r>
            <a:r>
              <a:rPr lang="en-US" dirty="0">
                <a:latin typeface="Times New Roman" panose="02020603050405020304" pitchFamily="18" charset="0"/>
                <a:ea typeface="NSimSun" panose="02010609030101010101" pitchFamily="49" charset="-122"/>
                <a:cs typeface="Times New Roman" panose="02020603050405020304" pitchFamily="18" charset="0"/>
              </a:rPr>
              <a:t>of both regions and compare them.</a:t>
            </a:r>
            <a:r>
              <a:rPr lang="en-US" dirty="0" smtClean="0">
                <a:latin typeface="Times New Roman" panose="02020603050405020304" pitchFamily="18" charset="0"/>
                <a:ea typeface="NSimSun" panose="02010609030101010101" pitchFamily="49" charset="-122"/>
                <a:cs typeface="Times New Roman" panose="02020603050405020304" pitchFamily="18" charset="0"/>
              </a:rPr>
              <a:t> </a:t>
            </a:r>
          </a:p>
          <a:p>
            <a:r>
              <a:rPr lang="en-US" dirty="0" smtClean="0">
                <a:latin typeface="Times New Roman" panose="02020603050405020304" pitchFamily="18" charset="0"/>
                <a:ea typeface="NSimSun" panose="02010609030101010101" pitchFamily="49" charset="-122"/>
                <a:cs typeface="Times New Roman" panose="02020603050405020304" pitchFamily="18" charset="0"/>
              </a:rPr>
              <a:t>The </a:t>
            </a:r>
            <a:r>
              <a:rPr lang="en-US" dirty="0">
                <a:latin typeface="Times New Roman" panose="02020603050405020304" pitchFamily="18" charset="0"/>
                <a:ea typeface="NSimSun" panose="02010609030101010101" pitchFamily="49" charset="-122"/>
                <a:cs typeface="Times New Roman" panose="02020603050405020304" pitchFamily="18" charset="0"/>
              </a:rPr>
              <a:t>sum of pixel values in the </a:t>
            </a:r>
            <a:r>
              <a:rPr lang="en-US" dirty="0" smtClean="0">
                <a:latin typeface="Times New Roman" panose="02020603050405020304" pitchFamily="18" charset="0"/>
                <a:ea typeface="NSimSun" panose="02010609030101010101" pitchFamily="49" charset="-122"/>
                <a:cs typeface="Times New Roman" panose="02020603050405020304" pitchFamily="18" charset="0"/>
              </a:rPr>
              <a:t>darker region </a:t>
            </a:r>
            <a:r>
              <a:rPr lang="en-US" dirty="0">
                <a:latin typeface="Times New Roman" panose="02020603050405020304" pitchFamily="18" charset="0"/>
                <a:ea typeface="NSimSun" panose="02010609030101010101" pitchFamily="49" charset="-122"/>
                <a:cs typeface="Times New Roman" panose="02020603050405020304" pitchFamily="18" charset="0"/>
              </a:rPr>
              <a:t>will be smaller than the sum of pixels in the lighter region.</a:t>
            </a:r>
            <a:r>
              <a:rPr lang="en-US" dirty="0" smtClean="0">
                <a:latin typeface="Times New Roman" panose="02020603050405020304" pitchFamily="18" charset="0"/>
                <a:ea typeface="NSimSun" panose="02010609030101010101" pitchFamily="49" charset="-122"/>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ea typeface="NSimSun" panose="02010609030101010101" pitchFamily="49" charset="-122"/>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0604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latin typeface="Times New Roman" panose="02020603050405020304" pitchFamily="18" charset="0"/>
                <a:ea typeface="NSimSun" panose="02010609030101010101" pitchFamily="49" charset="-122"/>
                <a:cs typeface="Times New Roman" panose="02020603050405020304" pitchFamily="18" charset="0"/>
              </a:rPr>
              <a:t>What is Machine Vision?</a:t>
            </a:r>
          </a:p>
          <a:p>
            <a:r>
              <a:rPr lang="en-US" dirty="0" smtClean="0">
                <a:latin typeface="Times New Roman" panose="02020603050405020304" pitchFamily="18" charset="0"/>
                <a:ea typeface="NSimSun" panose="02010609030101010101" pitchFamily="49" charset="-122"/>
                <a:cs typeface="Times New Roman" panose="02020603050405020304" pitchFamily="18" charset="0"/>
              </a:rPr>
              <a:t>Applications of Machine Vision</a:t>
            </a:r>
          </a:p>
          <a:p>
            <a:r>
              <a:rPr lang="en-US" dirty="0" smtClean="0">
                <a:latin typeface="Times New Roman" panose="02020603050405020304" pitchFamily="18" charset="0"/>
                <a:ea typeface="NSimSun" panose="02010609030101010101" pitchFamily="49" charset="-122"/>
                <a:cs typeface="Times New Roman" panose="02020603050405020304" pitchFamily="18" charset="0"/>
              </a:rPr>
              <a:t>Image Reconstruction from feature maps</a:t>
            </a:r>
          </a:p>
          <a:p>
            <a:r>
              <a:rPr lang="en-US" dirty="0" smtClean="0">
                <a:latin typeface="Times New Roman" panose="02020603050405020304" pitchFamily="18" charset="0"/>
                <a:ea typeface="NSimSun" panose="02010609030101010101" pitchFamily="49" charset="-122"/>
                <a:cs typeface="Times New Roman" panose="02020603050405020304" pitchFamily="18" charset="0"/>
              </a:rPr>
              <a:t>Object detection in videos</a:t>
            </a:r>
          </a:p>
          <a:p>
            <a:endParaRPr lang="en-US" dirty="0" smtClean="0">
              <a:latin typeface="Times New Roman" panose="02020603050405020304" pitchFamily="18" charset="0"/>
              <a:ea typeface="NSimSun" panose="02010609030101010101" pitchFamily="49" charset="-122"/>
              <a:cs typeface="Times New Roman" panose="02020603050405020304" pitchFamily="18" charset="0"/>
            </a:endParaRPr>
          </a:p>
        </p:txBody>
      </p:sp>
      <p:sp>
        <p:nvSpPr>
          <p:cNvPr id="4" name="Title 1"/>
          <p:cNvSpPr>
            <a:spLocks noGrp="1"/>
          </p:cNvSpPr>
          <p:nvPr>
            <p:ph type="title"/>
          </p:nvPr>
        </p:nvSpPr>
        <p:spPr>
          <a:xfrm>
            <a:off x="838200" y="365125"/>
            <a:ext cx="10515600" cy="1325563"/>
          </a:xfrm>
        </p:spPr>
        <p:txBody>
          <a:bodyPr>
            <a:normAutofit/>
          </a:bodyPr>
          <a:lstStyle/>
          <a:p>
            <a:r>
              <a:rPr lang="en-US" sz="6600" dirty="0" smtClean="0">
                <a:latin typeface="Times New Roman" panose="02020603050405020304" pitchFamily="18" charset="0"/>
                <a:ea typeface="NSimSun" panose="02010609030101010101" pitchFamily="49" charset="-122"/>
                <a:cs typeface="Times New Roman" panose="02020603050405020304" pitchFamily="18" charset="0"/>
              </a:rPr>
              <a:t>Table of Contents</a:t>
            </a:r>
            <a:endParaRPr lang="en-US" sz="6600" dirty="0">
              <a:latin typeface="Times New Roman" panose="02020603050405020304" pitchFamily="18" charset="0"/>
              <a:ea typeface="NSimSun" panose="02010609030101010101" pitchFamily="49" charset="-122"/>
              <a:cs typeface="Times New Roman" panose="02020603050405020304" pitchFamily="18" charset="0"/>
            </a:endParaRPr>
          </a:p>
        </p:txBody>
      </p:sp>
    </p:spTree>
    <p:extLst>
      <p:ext uri="{BB962C8B-B14F-4D97-AF65-F5344CB8AC3E}">
        <p14:creationId xmlns:p14="http://schemas.microsoft.com/office/powerpoint/2010/main" val="2856911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Times New Roman" panose="02020603050405020304" pitchFamily="18" charset="0"/>
                <a:ea typeface="NSimSun" panose="02010609030101010101" pitchFamily="49" charset="-122"/>
                <a:cs typeface="Times New Roman" panose="02020603050405020304" pitchFamily="18" charset="0"/>
              </a:rPr>
              <a:t>Different types of </a:t>
            </a:r>
            <a:r>
              <a:rPr lang="en-US" sz="4000" dirty="0" err="1" smtClean="0">
                <a:latin typeface="Times New Roman" panose="02020603050405020304" pitchFamily="18" charset="0"/>
                <a:ea typeface="NSimSun" panose="02010609030101010101" pitchFamily="49" charset="-122"/>
                <a:cs typeface="Times New Roman" panose="02020603050405020304" pitchFamily="18" charset="0"/>
              </a:rPr>
              <a:t>Haar</a:t>
            </a:r>
            <a:r>
              <a:rPr lang="en-US" sz="4000" dirty="0" smtClean="0">
                <a:latin typeface="Times New Roman" panose="02020603050405020304" pitchFamily="18" charset="0"/>
                <a:ea typeface="NSimSun" panose="02010609030101010101" pitchFamily="49" charset="-122"/>
                <a:cs typeface="Times New Roman" panose="02020603050405020304" pitchFamily="18" charset="0"/>
              </a:rPr>
              <a:t> like features</a:t>
            </a:r>
            <a:endParaRPr lang="en-US" sz="4000" dirty="0">
              <a:latin typeface="Times New Roman" panose="02020603050405020304" pitchFamily="18" charset="0"/>
              <a:ea typeface="NSimSun" panose="02010609030101010101" pitchFamily="49" charset="-122"/>
              <a:cs typeface="Times New Roman" panose="02020603050405020304" pitchFamily="18" charset="0"/>
            </a:endParaRPr>
          </a:p>
        </p:txBody>
      </p:sp>
      <p:sp>
        <p:nvSpPr>
          <p:cNvPr id="3" name="Content Placeholder 2"/>
          <p:cNvSpPr>
            <a:spLocks noGrp="1"/>
          </p:cNvSpPr>
          <p:nvPr>
            <p:ph idx="1"/>
          </p:nvPr>
        </p:nvSpPr>
        <p:spPr/>
        <p:txBody>
          <a:bodyPr>
            <a:normAutofit fontScale="92500"/>
          </a:bodyPr>
          <a:lstStyle/>
          <a:p>
            <a:r>
              <a:rPr lang="en-US" dirty="0">
                <a:latin typeface="Times New Roman" panose="02020603050405020304" pitchFamily="18" charset="0"/>
                <a:ea typeface="NSimSun" panose="02010609030101010101" pitchFamily="49" charset="-122"/>
                <a:cs typeface="Times New Roman" panose="02020603050405020304" pitchFamily="18" charset="0"/>
              </a:rPr>
              <a:t>Edge </a:t>
            </a:r>
            <a:r>
              <a:rPr lang="en-US" dirty="0" smtClean="0">
                <a:latin typeface="Times New Roman" panose="02020603050405020304" pitchFamily="18" charset="0"/>
                <a:ea typeface="NSimSun" panose="02010609030101010101" pitchFamily="49" charset="-122"/>
                <a:cs typeface="Times New Roman" panose="02020603050405020304" pitchFamily="18" charset="0"/>
              </a:rPr>
              <a:t>features</a:t>
            </a:r>
          </a:p>
          <a:p>
            <a:r>
              <a:rPr lang="en-US" dirty="0">
                <a:latin typeface="Times New Roman" panose="02020603050405020304" pitchFamily="18" charset="0"/>
                <a:ea typeface="NSimSun" panose="02010609030101010101" pitchFamily="49" charset="-122"/>
                <a:cs typeface="Times New Roman" panose="02020603050405020304" pitchFamily="18" charset="0"/>
              </a:rPr>
              <a:t>Four-sided features</a:t>
            </a:r>
            <a:r>
              <a:rPr lang="en-US" dirty="0" smtClean="0">
                <a:latin typeface="Times New Roman" panose="02020603050405020304" pitchFamily="18" charset="0"/>
                <a:ea typeface="NSimSun" panose="02010609030101010101" pitchFamily="49" charset="-122"/>
                <a:cs typeface="Times New Roman" panose="02020603050405020304" pitchFamily="18" charset="0"/>
              </a:rPr>
              <a:t> </a:t>
            </a:r>
          </a:p>
          <a:p>
            <a:r>
              <a:rPr lang="en-US" dirty="0" smtClean="0">
                <a:latin typeface="Times New Roman" panose="02020603050405020304" pitchFamily="18" charset="0"/>
                <a:ea typeface="NSimSun" panose="02010609030101010101" pitchFamily="49" charset="-122"/>
                <a:cs typeface="Times New Roman" panose="02020603050405020304" pitchFamily="18" charset="0"/>
              </a:rPr>
              <a:t>Line-features</a:t>
            </a:r>
          </a:p>
          <a:p>
            <a:r>
              <a:rPr lang="en-US" dirty="0">
                <a:latin typeface="Times New Roman" panose="02020603050405020304" pitchFamily="18" charset="0"/>
                <a:ea typeface="NSimSun" panose="02010609030101010101" pitchFamily="49" charset="-122"/>
                <a:cs typeface="Times New Roman" panose="02020603050405020304" pitchFamily="18" charset="0"/>
              </a:rPr>
              <a:t>Edge features and Line features are useful for detecting edges and </a:t>
            </a:r>
            <a:r>
              <a:rPr lang="en-US" dirty="0" smtClean="0">
                <a:latin typeface="Times New Roman" panose="02020603050405020304" pitchFamily="18" charset="0"/>
                <a:ea typeface="NSimSun" panose="02010609030101010101" pitchFamily="49" charset="-122"/>
                <a:cs typeface="Times New Roman" panose="02020603050405020304" pitchFamily="18" charset="0"/>
              </a:rPr>
              <a:t>lines.</a:t>
            </a:r>
          </a:p>
          <a:p>
            <a:r>
              <a:rPr lang="en-US" dirty="0">
                <a:latin typeface="Times New Roman" panose="02020603050405020304" pitchFamily="18" charset="0"/>
                <a:ea typeface="NSimSun" panose="02010609030101010101" pitchFamily="49" charset="-122"/>
                <a:cs typeface="Times New Roman" panose="02020603050405020304" pitchFamily="18" charset="0"/>
              </a:rPr>
              <a:t>The four-sided features are used for finding diagonal features.</a:t>
            </a:r>
            <a:r>
              <a:rPr lang="en-US" dirty="0" smtClean="0">
                <a:latin typeface="Times New Roman" panose="02020603050405020304" pitchFamily="18" charset="0"/>
                <a:ea typeface="NSimSun" panose="02010609030101010101" pitchFamily="49" charset="-122"/>
                <a:cs typeface="Times New Roman" panose="02020603050405020304" pitchFamily="18" charset="0"/>
              </a:rPr>
              <a:t> </a:t>
            </a:r>
            <a:br>
              <a:rPr lang="en-US" dirty="0" smtClean="0">
                <a:latin typeface="Times New Roman" panose="02020603050405020304" pitchFamily="18" charset="0"/>
                <a:ea typeface="NSimSun" panose="02010609030101010101" pitchFamily="49" charset="-122"/>
                <a:cs typeface="Times New Roman" panose="02020603050405020304" pitchFamily="18" charset="0"/>
              </a:rPr>
            </a:br>
            <a:r>
              <a:rPr lang="en-US" dirty="0" smtClean="0">
                <a:latin typeface="Times New Roman" panose="02020603050405020304" pitchFamily="18" charset="0"/>
                <a:ea typeface="NSimSun" panose="02010609030101010101" pitchFamily="49" charset="-122"/>
                <a:cs typeface="Times New Roman" panose="02020603050405020304" pitchFamily="18" charset="0"/>
              </a:rPr>
              <a:t/>
            </a:r>
            <a:br>
              <a:rPr lang="en-US" dirty="0" smtClean="0">
                <a:latin typeface="Times New Roman" panose="02020603050405020304" pitchFamily="18" charset="0"/>
                <a:ea typeface="NSimSun" panose="02010609030101010101" pitchFamily="49" charset="-122"/>
                <a:cs typeface="Times New Roman" panose="02020603050405020304" pitchFamily="18" charset="0"/>
              </a:rPr>
            </a:br>
            <a:r>
              <a:rPr lang="en-US" dirty="0" smtClean="0">
                <a:latin typeface="Times New Roman" panose="02020603050405020304" pitchFamily="18" charset="0"/>
                <a:ea typeface="NSimSun" panose="02010609030101010101" pitchFamily="49" charset="-122"/>
                <a:cs typeface="Times New Roman" panose="02020603050405020304" pitchFamily="18" charset="0"/>
              </a:rPr>
              <a:t> </a:t>
            </a:r>
            <a:br>
              <a:rPr lang="en-US" dirty="0" smtClean="0">
                <a:latin typeface="Times New Roman" panose="02020603050405020304" pitchFamily="18" charset="0"/>
                <a:ea typeface="NSimSun" panose="02010609030101010101" pitchFamily="49" charset="-122"/>
                <a:cs typeface="Times New Roman" panose="02020603050405020304" pitchFamily="18" charset="0"/>
              </a:rPr>
            </a:br>
            <a:r>
              <a:rPr lang="en-US" dirty="0" smtClean="0">
                <a:latin typeface="Times New Roman" panose="02020603050405020304" pitchFamily="18" charset="0"/>
                <a:ea typeface="NSimSun" panose="02010609030101010101" pitchFamily="49" charset="-122"/>
                <a:cs typeface="Times New Roman" panose="02020603050405020304" pitchFamily="18" charset="0"/>
              </a:rPr>
              <a:t/>
            </a:r>
            <a:br>
              <a:rPr lang="en-US" dirty="0" smtClean="0">
                <a:latin typeface="Times New Roman" panose="02020603050405020304" pitchFamily="18" charset="0"/>
                <a:ea typeface="NSimSun" panose="02010609030101010101" pitchFamily="49" charset="-122"/>
                <a:cs typeface="Times New Roman" panose="02020603050405020304" pitchFamily="18" charset="0"/>
              </a:rPr>
            </a:br>
            <a:r>
              <a:rPr lang="en-US" dirty="0" smtClean="0">
                <a:latin typeface="Times New Roman" panose="02020603050405020304" pitchFamily="18" charset="0"/>
                <a:ea typeface="NSimSun" panose="02010609030101010101" pitchFamily="49" charset="-122"/>
                <a:cs typeface="Times New Roman" panose="02020603050405020304" pitchFamily="18" charset="0"/>
              </a:rPr>
              <a:t> </a:t>
            </a:r>
            <a:br>
              <a:rPr lang="en-US" dirty="0" smtClean="0">
                <a:latin typeface="Times New Roman" panose="02020603050405020304" pitchFamily="18" charset="0"/>
                <a:ea typeface="NSimSun" panose="02010609030101010101" pitchFamily="49" charset="-122"/>
                <a:cs typeface="Times New Roman" panose="02020603050405020304" pitchFamily="18" charset="0"/>
              </a:rPr>
            </a:br>
            <a:endParaRPr lang="en-US" dirty="0">
              <a:latin typeface="Times New Roman" panose="02020603050405020304" pitchFamily="18" charset="0"/>
              <a:ea typeface="NSimSun" panose="02010609030101010101" pitchFamily="49" charset="-122"/>
              <a:cs typeface="Times New Roman" panose="02020603050405020304" pitchFamily="18" charset="0"/>
            </a:endParaRPr>
          </a:p>
        </p:txBody>
      </p:sp>
    </p:spTree>
    <p:extLst>
      <p:ext uri="{BB962C8B-B14F-4D97-AF65-F5344CB8AC3E}">
        <p14:creationId xmlns:p14="http://schemas.microsoft.com/office/powerpoint/2010/main" val="288692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ea typeface="NSimSun" panose="02010609030101010101" pitchFamily="49" charset="-122"/>
                <a:cs typeface="Times New Roman" panose="02020603050405020304" pitchFamily="18" charset="0"/>
              </a:rPr>
              <a:t>Integral Images and </a:t>
            </a:r>
            <a:r>
              <a:rPr lang="en-US" dirty="0" err="1" smtClean="0">
                <a:latin typeface="Times New Roman" panose="02020603050405020304" pitchFamily="18" charset="0"/>
                <a:ea typeface="NSimSun" panose="02010609030101010101" pitchFamily="49" charset="-122"/>
                <a:cs typeface="Times New Roman" panose="02020603050405020304" pitchFamily="18" charset="0"/>
              </a:rPr>
              <a:t>Adaboost</a:t>
            </a:r>
            <a:endParaRPr lang="en-US" dirty="0">
              <a:latin typeface="Times New Roman" panose="02020603050405020304" pitchFamily="18" charset="0"/>
              <a:ea typeface="NSimSun" panose="02010609030101010101" pitchFamily="49" charset="-122"/>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dirty="0" smtClean="0">
                <a:latin typeface="Times New Roman" panose="02020603050405020304" pitchFamily="18" charset="0"/>
                <a:ea typeface="NSimSun" panose="02010609030101010101" pitchFamily="49" charset="-122"/>
                <a:cs typeface="Times New Roman" panose="02020603050405020304" pitchFamily="18" charset="0"/>
              </a:rPr>
              <a:t>We use </a:t>
            </a:r>
            <a:r>
              <a:rPr lang="en-US" dirty="0">
                <a:latin typeface="Times New Roman" panose="02020603050405020304" pitchFamily="18" charset="0"/>
                <a:ea typeface="NSimSun" panose="02010609030101010101" pitchFamily="49" charset="-122"/>
                <a:cs typeface="Times New Roman" panose="02020603050405020304" pitchFamily="18" charset="0"/>
              </a:rPr>
              <a:t>integral </a:t>
            </a:r>
            <a:r>
              <a:rPr lang="en-US" dirty="0" smtClean="0">
                <a:latin typeface="Times New Roman" panose="02020603050405020304" pitchFamily="18" charset="0"/>
                <a:ea typeface="NSimSun" panose="02010609030101010101" pitchFamily="49" charset="-122"/>
                <a:cs typeface="Times New Roman" panose="02020603050405020304" pitchFamily="18" charset="0"/>
              </a:rPr>
              <a:t>images also </a:t>
            </a:r>
            <a:r>
              <a:rPr lang="en-US" dirty="0">
                <a:latin typeface="Times New Roman" panose="02020603050405020304" pitchFamily="18" charset="0"/>
                <a:ea typeface="NSimSun" panose="02010609030101010101" pitchFamily="49" charset="-122"/>
                <a:cs typeface="Times New Roman" panose="02020603050405020304" pitchFamily="18" charset="0"/>
              </a:rPr>
              <a:t>known as summed-area </a:t>
            </a:r>
            <a:r>
              <a:rPr lang="en-US" dirty="0" smtClean="0">
                <a:latin typeface="Times New Roman" panose="02020603050405020304" pitchFamily="18" charset="0"/>
                <a:ea typeface="NSimSun" panose="02010609030101010101" pitchFamily="49" charset="-122"/>
                <a:cs typeface="Times New Roman" panose="02020603050405020304" pitchFamily="18" charset="0"/>
              </a:rPr>
              <a:t>tables </a:t>
            </a:r>
            <a:r>
              <a:rPr lang="en-US" dirty="0">
                <a:latin typeface="Times New Roman" panose="02020603050405020304" pitchFamily="18" charset="0"/>
                <a:ea typeface="NSimSun" panose="02010609030101010101" pitchFamily="49" charset="-122"/>
                <a:cs typeface="Times New Roman" panose="02020603050405020304" pitchFamily="18" charset="0"/>
              </a:rPr>
              <a:t>to perform calculations </a:t>
            </a:r>
            <a:r>
              <a:rPr lang="en-US" dirty="0" smtClean="0">
                <a:latin typeface="Times New Roman" panose="02020603050405020304" pitchFamily="18" charset="0"/>
                <a:ea typeface="NSimSun" panose="02010609030101010101" pitchFamily="49" charset="-122"/>
                <a:cs typeface="Times New Roman" panose="02020603050405020304" pitchFamily="18" charset="0"/>
              </a:rPr>
              <a:t>quickly.</a:t>
            </a:r>
          </a:p>
          <a:p>
            <a:r>
              <a:rPr lang="en-US" dirty="0" smtClean="0">
                <a:latin typeface="Times New Roman" panose="02020603050405020304" pitchFamily="18" charset="0"/>
                <a:ea typeface="NSimSun" panose="02010609030101010101" pitchFamily="49" charset="-122"/>
                <a:cs typeface="Times New Roman" panose="02020603050405020304" pitchFamily="18" charset="0"/>
              </a:rPr>
              <a:t>We us the </a:t>
            </a:r>
            <a:r>
              <a:rPr lang="en-US" b="1" dirty="0" err="1" smtClean="0">
                <a:latin typeface="Times New Roman" panose="02020603050405020304" pitchFamily="18" charset="0"/>
                <a:ea typeface="NSimSun" panose="02010609030101010101" pitchFamily="49" charset="-122"/>
                <a:cs typeface="Times New Roman" panose="02020603050405020304" pitchFamily="18" charset="0"/>
              </a:rPr>
              <a:t>AdaBoost</a:t>
            </a:r>
            <a:r>
              <a:rPr lang="en-US" b="1" dirty="0" smtClean="0">
                <a:latin typeface="Times New Roman" panose="02020603050405020304" pitchFamily="18" charset="0"/>
                <a:ea typeface="NSimSun" panose="02010609030101010101" pitchFamily="49" charset="-122"/>
                <a:cs typeface="Times New Roman" panose="02020603050405020304" pitchFamily="18" charset="0"/>
              </a:rPr>
              <a:t> </a:t>
            </a:r>
            <a:r>
              <a:rPr lang="en-US" dirty="0" smtClean="0">
                <a:latin typeface="Times New Roman" panose="02020603050405020304" pitchFamily="18" charset="0"/>
                <a:ea typeface="NSimSun" panose="02010609030101010101" pitchFamily="49" charset="-122"/>
                <a:cs typeface="Times New Roman" panose="02020603050405020304" pitchFamily="18" charset="0"/>
              </a:rPr>
              <a:t>algorithm </a:t>
            </a:r>
            <a:r>
              <a:rPr lang="en-US" dirty="0">
                <a:latin typeface="Times New Roman" panose="02020603050405020304" pitchFamily="18" charset="0"/>
                <a:ea typeface="NSimSun" panose="02010609030101010101" pitchFamily="49" charset="-122"/>
                <a:cs typeface="Times New Roman" panose="02020603050405020304" pitchFamily="18" charset="0"/>
              </a:rPr>
              <a:t>which is a machine learning algorithm to </a:t>
            </a:r>
            <a:r>
              <a:rPr lang="en-US" dirty="0" smtClean="0">
                <a:latin typeface="Times New Roman" panose="02020603050405020304" pitchFamily="18" charset="0"/>
                <a:ea typeface="NSimSun" panose="02010609030101010101" pitchFamily="49" charset="-122"/>
                <a:cs typeface="Times New Roman" panose="02020603050405020304" pitchFamily="18" charset="0"/>
              </a:rPr>
              <a:t>extract the </a:t>
            </a:r>
            <a:r>
              <a:rPr lang="en-US" dirty="0">
                <a:latin typeface="Times New Roman" panose="02020603050405020304" pitchFamily="18" charset="0"/>
                <a:ea typeface="NSimSun" panose="02010609030101010101" pitchFamily="49" charset="-122"/>
                <a:cs typeface="Times New Roman" panose="02020603050405020304" pitchFamily="18" charset="0"/>
              </a:rPr>
              <a:t>best features </a:t>
            </a:r>
            <a:r>
              <a:rPr lang="en-US" dirty="0" smtClean="0">
                <a:latin typeface="Times New Roman" panose="02020603050405020304" pitchFamily="18" charset="0"/>
                <a:ea typeface="NSimSun" panose="02010609030101010101" pitchFamily="49" charset="-122"/>
                <a:cs typeface="Times New Roman" panose="02020603050405020304" pitchFamily="18" charset="0"/>
              </a:rPr>
              <a:t>in facial </a:t>
            </a:r>
            <a:r>
              <a:rPr lang="en-US" dirty="0">
                <a:latin typeface="Times New Roman" panose="02020603050405020304" pitchFamily="18" charset="0"/>
                <a:ea typeface="NSimSun" panose="02010609030101010101" pitchFamily="49" charset="-122"/>
                <a:cs typeface="Times New Roman" panose="02020603050405020304" pitchFamily="18" charset="0"/>
              </a:rPr>
              <a:t>recognition.</a:t>
            </a:r>
            <a:r>
              <a:rPr lang="en-US" dirty="0" smtClean="0">
                <a:latin typeface="Times New Roman" panose="02020603050405020304" pitchFamily="18" charset="0"/>
                <a:cs typeface="Times New Roman" panose="02020603050405020304" pitchFamily="18" charset="0"/>
              </a:rPr>
              <a:t> </a:t>
            </a:r>
          </a:p>
          <a:p>
            <a:r>
              <a:rPr lang="en-US" b="1" dirty="0" err="1">
                <a:latin typeface="Times New Roman" panose="02020603050405020304" pitchFamily="18" charset="0"/>
                <a:ea typeface="NSimSun" panose="02010609030101010101" pitchFamily="49" charset="-122"/>
                <a:cs typeface="Times New Roman" panose="02020603050405020304" pitchFamily="18" charset="0"/>
              </a:rPr>
              <a:t>AdaBoost</a:t>
            </a:r>
            <a:r>
              <a:rPr lang="en-US" b="1" dirty="0">
                <a:latin typeface="Times New Roman" panose="02020603050405020304" pitchFamily="18" charset="0"/>
                <a:ea typeface="NSimSun" panose="02010609030101010101" pitchFamily="49" charset="-122"/>
                <a:cs typeface="Times New Roman" panose="02020603050405020304" pitchFamily="18" charset="0"/>
              </a:rPr>
              <a:t> </a:t>
            </a:r>
            <a:r>
              <a:rPr lang="en-US" dirty="0">
                <a:latin typeface="Times New Roman" panose="02020603050405020304" pitchFamily="18" charset="0"/>
                <a:ea typeface="NSimSun" panose="02010609030101010101" pitchFamily="49" charset="-122"/>
                <a:cs typeface="Times New Roman" panose="02020603050405020304" pitchFamily="18" charset="0"/>
              </a:rPr>
              <a:t>checks the performance of all classifiers with the features we support to it, </a:t>
            </a:r>
            <a:r>
              <a:rPr lang="en-US" dirty="0" smtClean="0">
                <a:latin typeface="Times New Roman" panose="02020603050405020304" pitchFamily="18" charset="0"/>
                <a:ea typeface="NSimSun" panose="02010609030101010101" pitchFamily="49" charset="-122"/>
                <a:cs typeface="Times New Roman" panose="02020603050405020304" pitchFamily="18" charset="0"/>
              </a:rPr>
              <a:t>then it </a:t>
            </a:r>
            <a:r>
              <a:rPr lang="en-US" dirty="0">
                <a:latin typeface="Times New Roman" panose="02020603050405020304" pitchFamily="18" charset="0"/>
                <a:ea typeface="NSimSun" panose="02010609030101010101" pitchFamily="49" charset="-122"/>
                <a:cs typeface="Times New Roman" panose="02020603050405020304" pitchFamily="18" charset="0"/>
              </a:rPr>
              <a:t>chooses the best </a:t>
            </a:r>
            <a:r>
              <a:rPr lang="en-US" dirty="0" smtClean="0">
                <a:latin typeface="Times New Roman" panose="02020603050405020304" pitchFamily="18" charset="0"/>
                <a:ea typeface="NSimSun" panose="02010609030101010101" pitchFamily="49" charset="-122"/>
                <a:cs typeface="Times New Roman" panose="02020603050405020304" pitchFamily="18" charset="0"/>
              </a:rPr>
              <a:t>feature.</a:t>
            </a:r>
          </a:p>
          <a:p>
            <a:pPr marL="0" indent="0">
              <a:buNone/>
            </a:pP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9806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Times New Roman" panose="02020603050405020304" pitchFamily="18" charset="0"/>
                <a:ea typeface="NSimSun" panose="02010609030101010101" pitchFamily="49" charset="-122"/>
                <a:cs typeface="Times New Roman" panose="02020603050405020304" pitchFamily="18" charset="0"/>
              </a:rPr>
              <a:t>Implementation of Viola-Jones algorithm</a:t>
            </a:r>
            <a:endParaRPr lang="en-US" sz="4000" dirty="0">
              <a:latin typeface="Times New Roman" panose="02020603050405020304" pitchFamily="18" charset="0"/>
              <a:ea typeface="NSimSun" panose="02010609030101010101" pitchFamily="49" charset="-122"/>
              <a:cs typeface="Times New Roman" panose="02020603050405020304" pitchFamily="18" charset="0"/>
            </a:endParaRPr>
          </a:p>
        </p:txBody>
      </p:sp>
      <p:sp>
        <p:nvSpPr>
          <p:cNvPr id="3" name="Content Placeholder 2"/>
          <p:cNvSpPr>
            <a:spLocks noGrp="1"/>
          </p:cNvSpPr>
          <p:nvPr>
            <p:ph idx="1"/>
          </p:nvPr>
        </p:nvSpPr>
        <p:spPr/>
        <p:txBody>
          <a:bodyPr/>
          <a:lstStyle/>
          <a:p>
            <a:r>
              <a:rPr lang="en-US" dirty="0" smtClean="0">
                <a:latin typeface="Times New Roman" panose="02020603050405020304" pitchFamily="18" charset="0"/>
                <a:ea typeface="NSimSun" panose="02010609030101010101" pitchFamily="49" charset="-122"/>
                <a:cs typeface="Times New Roman" panose="02020603050405020304" pitchFamily="18" charset="0"/>
              </a:rPr>
              <a:t>Here we have implemented this algorithm via python.</a:t>
            </a:r>
          </a:p>
          <a:p>
            <a:pPr marL="0" indent="0">
              <a:buNone/>
            </a:pPr>
            <a:r>
              <a:rPr lang="en-US" dirty="0" smtClean="0">
                <a:latin typeface="Times New Roman" panose="02020603050405020304" pitchFamily="18" charset="0"/>
                <a:ea typeface="NSimSun" panose="02010609030101010101" pitchFamily="49" charset="-122"/>
                <a:cs typeface="Times New Roman" panose="02020603050405020304" pitchFamily="18" charset="0"/>
              </a:rPr>
              <a:t>					</a:t>
            </a:r>
          </a:p>
          <a:p>
            <a:pPr marL="0" indent="0">
              <a:buNone/>
            </a:pPr>
            <a:endParaRPr lang="en-US" dirty="0">
              <a:latin typeface="Times New Roman" panose="02020603050405020304" pitchFamily="18" charset="0"/>
              <a:ea typeface="NSimSun" panose="02010609030101010101" pitchFamily="49" charset="-122"/>
              <a:cs typeface="Times New Roman" panose="02020603050405020304" pitchFamily="18" charset="0"/>
            </a:endParaRPr>
          </a:p>
          <a:p>
            <a:pPr marL="0" indent="0">
              <a:buNone/>
            </a:pPr>
            <a:endParaRPr lang="en-US" dirty="0" smtClean="0">
              <a:latin typeface="Times New Roman" panose="02020603050405020304" pitchFamily="18" charset="0"/>
              <a:ea typeface="NSimSun" panose="02010609030101010101" pitchFamily="49" charset="-122"/>
              <a:cs typeface="Times New Roman" panose="02020603050405020304" pitchFamily="18" charset="0"/>
            </a:endParaRPr>
          </a:p>
          <a:p>
            <a:pPr marL="0" indent="0">
              <a:buNone/>
            </a:pPr>
            <a:endParaRPr lang="en-US" sz="1800" dirty="0">
              <a:latin typeface="Times New Roman" panose="02020603050405020304" pitchFamily="18" charset="0"/>
              <a:ea typeface="NSimSun" panose="02010609030101010101" pitchFamily="49" charset="-122"/>
              <a:cs typeface="Times New Roman" panose="02020603050405020304" pitchFamily="18" charset="0"/>
            </a:endParaRPr>
          </a:p>
          <a:p>
            <a:pPr marL="0" indent="0">
              <a:buNone/>
            </a:pPr>
            <a:r>
              <a:rPr lang="en-US" sz="1800" dirty="0" smtClean="0">
                <a:latin typeface="Times New Roman" panose="02020603050405020304" pitchFamily="18" charset="0"/>
                <a:ea typeface="NSimSun" panose="02010609030101010101" pitchFamily="49" charset="-122"/>
                <a:cs typeface="Times New Roman" panose="02020603050405020304" pitchFamily="18" charset="0"/>
              </a:rPr>
              <a:t>					The output is as follows:</a:t>
            </a:r>
          </a:p>
          <a:p>
            <a:pPr marL="0" indent="0">
              <a:buNone/>
            </a:pPr>
            <a:endParaRPr lang="en-US" dirty="0">
              <a:latin typeface="Times New Roman" panose="02020603050405020304" pitchFamily="18" charset="0"/>
              <a:ea typeface="NSimSun" panose="02010609030101010101" pitchFamily="49" charset="-122"/>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6078" y="3781425"/>
            <a:ext cx="3264644" cy="320112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2528729"/>
            <a:ext cx="4267200" cy="215648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1394" y="2528729"/>
            <a:ext cx="4328160" cy="1015660"/>
          </a:xfrm>
          <a:prstGeom prst="rect">
            <a:avLst/>
          </a:prstGeom>
        </p:spPr>
      </p:pic>
    </p:spTree>
    <p:extLst>
      <p:ext uri="{BB962C8B-B14F-4D97-AF65-F5344CB8AC3E}">
        <p14:creationId xmlns:p14="http://schemas.microsoft.com/office/powerpoint/2010/main" val="853006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ea typeface="NSimSun" panose="02010609030101010101" pitchFamily="49" charset="-122"/>
                <a:cs typeface="Times New Roman" panose="02020603050405020304" pitchFamily="18" charset="0"/>
              </a:rPr>
              <a:t>Implementation of YOLO</a:t>
            </a:r>
            <a:endParaRPr lang="en-US" dirty="0">
              <a:latin typeface="Times New Roman" panose="02020603050405020304" pitchFamily="18" charset="0"/>
              <a:ea typeface="NSimSun" panose="02010609030101010101" pitchFamily="49" charset="-122"/>
              <a:cs typeface="Times New Roman" panose="02020603050405020304" pitchFamily="18" charset="0"/>
            </a:endParaRPr>
          </a:p>
        </p:txBody>
      </p:sp>
      <p:sp>
        <p:nvSpPr>
          <p:cNvPr id="3" name="Content Placeholder 2"/>
          <p:cNvSpPr>
            <a:spLocks noGrp="1"/>
          </p:cNvSpPr>
          <p:nvPr>
            <p:ph idx="1"/>
          </p:nvPr>
        </p:nvSpPr>
        <p:spPr/>
        <p:txBody>
          <a:bodyPr/>
          <a:lstStyle/>
          <a:p>
            <a:r>
              <a:rPr lang="en-US" dirty="0">
                <a:latin typeface="Times New Roman" panose="02020603050405020304" pitchFamily="18" charset="0"/>
                <a:ea typeface="NSimSun" panose="02010609030101010101" pitchFamily="49" charset="-122"/>
                <a:cs typeface="Times New Roman" panose="02020603050405020304" pitchFamily="18" charset="0"/>
              </a:rPr>
              <a:t>The </a:t>
            </a:r>
            <a:r>
              <a:rPr lang="en-US" b="1" dirty="0">
                <a:latin typeface="Times New Roman" panose="02020603050405020304" pitchFamily="18" charset="0"/>
                <a:ea typeface="NSimSun" panose="02010609030101010101" pitchFamily="49" charset="-122"/>
                <a:cs typeface="Times New Roman" panose="02020603050405020304" pitchFamily="18" charset="0"/>
              </a:rPr>
              <a:t>YOLOv3 </a:t>
            </a:r>
            <a:r>
              <a:rPr lang="en-US" dirty="0">
                <a:latin typeface="Times New Roman" panose="02020603050405020304" pitchFamily="18" charset="0"/>
                <a:ea typeface="NSimSun" panose="02010609030101010101" pitchFamily="49" charset="-122"/>
                <a:cs typeface="Times New Roman" panose="02020603050405020304" pitchFamily="18" charset="0"/>
              </a:rPr>
              <a:t>model has been trained on the </a:t>
            </a:r>
            <a:r>
              <a:rPr lang="en-US" b="1" dirty="0">
                <a:latin typeface="Times New Roman" panose="02020603050405020304" pitchFamily="18" charset="0"/>
                <a:ea typeface="NSimSun" panose="02010609030101010101" pitchFamily="49" charset="-122"/>
                <a:cs typeface="Times New Roman" panose="02020603050405020304" pitchFamily="18" charset="0"/>
              </a:rPr>
              <a:t>COCO </a:t>
            </a:r>
            <a:r>
              <a:rPr lang="en-US" dirty="0">
                <a:latin typeface="Times New Roman" panose="02020603050405020304" pitchFamily="18" charset="0"/>
                <a:ea typeface="NSimSun" panose="02010609030101010101" pitchFamily="49" charset="-122"/>
                <a:cs typeface="Times New Roman" panose="02020603050405020304" pitchFamily="18" charset="0"/>
              </a:rPr>
              <a:t>dataset which </a:t>
            </a:r>
            <a:r>
              <a:rPr lang="en-US" dirty="0" smtClean="0">
                <a:latin typeface="Times New Roman" panose="02020603050405020304" pitchFamily="18" charset="0"/>
                <a:ea typeface="NSimSun" panose="02010609030101010101" pitchFamily="49" charset="-122"/>
                <a:cs typeface="Times New Roman" panose="02020603050405020304" pitchFamily="18" charset="0"/>
              </a:rPr>
              <a:t>has more than </a:t>
            </a:r>
            <a:r>
              <a:rPr lang="en-US" dirty="0">
                <a:latin typeface="Times New Roman" panose="02020603050405020304" pitchFamily="18" charset="0"/>
                <a:ea typeface="NSimSun" panose="02010609030101010101" pitchFamily="49" charset="-122"/>
                <a:cs typeface="Times New Roman" panose="02020603050405020304" pitchFamily="18" charset="0"/>
              </a:rPr>
              <a:t>30000 photos and 80 different classes.</a:t>
            </a:r>
            <a:r>
              <a:rPr lang="en-US" dirty="0" smtClean="0">
                <a:latin typeface="Times New Roman" panose="02020603050405020304" pitchFamily="18" charset="0"/>
                <a:ea typeface="NSimSun" panose="02010609030101010101" pitchFamily="49" charset="-122"/>
                <a:cs typeface="Times New Roman" panose="02020603050405020304" pitchFamily="18" charset="0"/>
              </a:rPr>
              <a:t> </a:t>
            </a:r>
          </a:p>
          <a:p>
            <a:r>
              <a:rPr lang="en-US" dirty="0">
                <a:latin typeface="Times New Roman" panose="02020603050405020304" pitchFamily="18" charset="0"/>
                <a:ea typeface="NSimSun" panose="02010609030101010101" pitchFamily="49" charset="-122"/>
                <a:cs typeface="Times New Roman" panose="02020603050405020304" pitchFamily="18" charset="0"/>
              </a:rPr>
              <a:t>In this project we have used the </a:t>
            </a:r>
            <a:r>
              <a:rPr lang="en-US" b="1" dirty="0">
                <a:latin typeface="Times New Roman" panose="02020603050405020304" pitchFamily="18" charset="0"/>
                <a:ea typeface="NSimSun" panose="02010609030101010101" pitchFamily="49" charset="-122"/>
                <a:cs typeface="Times New Roman" panose="02020603050405020304" pitchFamily="18" charset="0"/>
              </a:rPr>
              <a:t>YOLOv3-320 </a:t>
            </a:r>
            <a:r>
              <a:rPr lang="en-US" dirty="0">
                <a:latin typeface="Times New Roman" panose="02020603050405020304" pitchFamily="18" charset="0"/>
                <a:ea typeface="NSimSun" panose="02010609030101010101" pitchFamily="49" charset="-122"/>
                <a:cs typeface="Times New Roman" panose="02020603050405020304" pitchFamily="18" charset="0"/>
              </a:rPr>
              <a:t>model, this model has </a:t>
            </a:r>
            <a:r>
              <a:rPr lang="en-US" dirty="0" smtClean="0">
                <a:latin typeface="Times New Roman" panose="02020603050405020304" pitchFamily="18" charset="0"/>
                <a:ea typeface="NSimSun" panose="02010609030101010101" pitchFamily="49" charset="-122"/>
                <a:cs typeface="Times New Roman" panose="02020603050405020304" pitchFamily="18" charset="0"/>
              </a:rPr>
              <a:t>320 pixels </a:t>
            </a:r>
            <a:r>
              <a:rPr lang="en-US" dirty="0">
                <a:latin typeface="Times New Roman" panose="02020603050405020304" pitchFamily="18" charset="0"/>
                <a:ea typeface="NSimSun" panose="02010609030101010101" pitchFamily="49" charset="-122"/>
                <a:cs typeface="Times New Roman" panose="02020603050405020304" pitchFamily="18" charset="0"/>
              </a:rPr>
              <a:t>in width and </a:t>
            </a:r>
            <a:r>
              <a:rPr lang="en-US" dirty="0" smtClean="0">
                <a:latin typeface="Times New Roman" panose="02020603050405020304" pitchFamily="18" charset="0"/>
                <a:ea typeface="NSimSun" panose="02010609030101010101" pitchFamily="49" charset="-122"/>
                <a:cs typeface="Times New Roman" panose="02020603050405020304" pitchFamily="18" charset="0"/>
              </a:rPr>
              <a:t>height.</a:t>
            </a: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4194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Times New Roman" panose="02020603050405020304" pitchFamily="18" charset="0"/>
                <a:ea typeface="NSimSun" panose="02010609030101010101" pitchFamily="49" charset="-122"/>
                <a:cs typeface="Times New Roman" panose="02020603050405020304" pitchFamily="18" charset="0"/>
              </a:rPr>
              <a:t>Grid cells</a:t>
            </a:r>
            <a:endParaRPr lang="en-US" sz="4000" dirty="0">
              <a:latin typeface="Times New Roman" panose="02020603050405020304" pitchFamily="18" charset="0"/>
              <a:ea typeface="NSimSun" panose="02010609030101010101" pitchFamily="49" charset="-122"/>
              <a:cs typeface="Times New Roman" panose="02020603050405020304" pitchFamily="18" charset="0"/>
            </a:endParaRPr>
          </a:p>
        </p:txBody>
      </p:sp>
      <p:sp>
        <p:nvSpPr>
          <p:cNvPr id="3" name="Content Placeholder 2"/>
          <p:cNvSpPr>
            <a:spLocks noGrp="1"/>
          </p:cNvSpPr>
          <p:nvPr>
            <p:ph idx="1"/>
          </p:nvPr>
        </p:nvSpPr>
        <p:spPr/>
        <p:txBody>
          <a:bodyPr/>
          <a:lstStyle/>
          <a:p>
            <a:r>
              <a:rPr lang="en-US" dirty="0">
                <a:latin typeface="Times New Roman" panose="02020603050405020304" pitchFamily="18" charset="0"/>
                <a:ea typeface="NSimSun" panose="02010609030101010101" pitchFamily="49" charset="-122"/>
                <a:cs typeface="Times New Roman" panose="02020603050405020304" pitchFamily="18" charset="0"/>
              </a:rPr>
              <a:t>The idea behind </a:t>
            </a:r>
            <a:r>
              <a:rPr lang="en-US" b="1" dirty="0">
                <a:latin typeface="Times New Roman" panose="02020603050405020304" pitchFamily="18" charset="0"/>
                <a:ea typeface="NSimSun" panose="02010609030101010101" pitchFamily="49" charset="-122"/>
                <a:cs typeface="Times New Roman" panose="02020603050405020304" pitchFamily="18" charset="0"/>
              </a:rPr>
              <a:t>YOLO </a:t>
            </a:r>
            <a:r>
              <a:rPr lang="en-US" dirty="0">
                <a:latin typeface="Times New Roman" panose="02020603050405020304" pitchFamily="18" charset="0"/>
                <a:ea typeface="NSimSun" panose="02010609030101010101" pitchFamily="49" charset="-122"/>
                <a:cs typeface="Times New Roman" panose="02020603050405020304" pitchFamily="18" charset="0"/>
              </a:rPr>
              <a:t>is to output a number for the dimension which </a:t>
            </a:r>
            <a:r>
              <a:rPr lang="en-US" dirty="0" smtClean="0">
                <a:latin typeface="Times New Roman" panose="02020603050405020304" pitchFamily="18" charset="0"/>
                <a:ea typeface="NSimSun" panose="02010609030101010101" pitchFamily="49" charset="-122"/>
                <a:cs typeface="Times New Roman" panose="02020603050405020304" pitchFamily="18" charset="0"/>
              </a:rPr>
              <a:t>is large enough </a:t>
            </a:r>
            <a:r>
              <a:rPr lang="en-US" dirty="0">
                <a:latin typeface="Times New Roman" panose="02020603050405020304" pitchFamily="18" charset="0"/>
                <a:ea typeface="NSimSun" panose="02010609030101010101" pitchFamily="49" charset="-122"/>
                <a:cs typeface="Times New Roman" panose="02020603050405020304" pitchFamily="18" charset="0"/>
              </a:rPr>
              <a:t>for all the objects to fit in </a:t>
            </a:r>
            <a:r>
              <a:rPr lang="en-US" dirty="0" smtClean="0">
                <a:latin typeface="Times New Roman" panose="02020603050405020304" pitchFamily="18" charset="0"/>
                <a:ea typeface="NSimSun" panose="02010609030101010101" pitchFamily="49" charset="-122"/>
                <a:cs typeface="Times New Roman" panose="02020603050405020304" pitchFamily="18" charset="0"/>
              </a:rPr>
              <a:t>it.</a:t>
            </a:r>
          </a:p>
          <a:p>
            <a:r>
              <a:rPr lang="en-US" sz="2400" dirty="0" smtClean="0">
                <a:latin typeface="Times New Roman" panose="02020603050405020304" pitchFamily="18" charset="0"/>
                <a:ea typeface="NSimSun" panose="02010609030101010101" pitchFamily="49" charset="-122"/>
                <a:cs typeface="Times New Roman" panose="02020603050405020304" pitchFamily="18" charset="0"/>
              </a:rPr>
              <a:t>The original </a:t>
            </a:r>
            <a:r>
              <a:rPr lang="en-US" sz="2400" dirty="0">
                <a:latin typeface="Times New Roman" panose="02020603050405020304" pitchFamily="18" charset="0"/>
                <a:ea typeface="NSimSun" panose="02010609030101010101" pitchFamily="49" charset="-122"/>
                <a:cs typeface="Times New Roman" panose="02020603050405020304" pitchFamily="18" charset="0"/>
              </a:rPr>
              <a:t>picture is cropped </a:t>
            </a:r>
            <a:r>
              <a:rPr lang="en-US" sz="2400" dirty="0" smtClean="0">
                <a:latin typeface="Times New Roman" panose="02020603050405020304" pitchFamily="18" charset="0"/>
                <a:ea typeface="NSimSun" panose="02010609030101010101" pitchFamily="49" charset="-122"/>
                <a:cs typeface="Times New Roman" panose="02020603050405020304" pitchFamily="18" charset="0"/>
              </a:rPr>
              <a:t>and divided </a:t>
            </a:r>
            <a:r>
              <a:rPr lang="en-US" sz="2400" dirty="0">
                <a:latin typeface="Times New Roman" panose="02020603050405020304" pitchFamily="18" charset="0"/>
                <a:ea typeface="NSimSun" panose="02010609030101010101" pitchFamily="49" charset="-122"/>
                <a:cs typeface="Times New Roman" panose="02020603050405020304" pitchFamily="18" charset="0"/>
              </a:rPr>
              <a:t>into an </a:t>
            </a:r>
            <a:r>
              <a:rPr lang="en-US" sz="2400" i="1" dirty="0" smtClean="0">
                <a:latin typeface="Times New Roman" panose="02020603050405020304" pitchFamily="18" charset="0"/>
                <a:ea typeface="NSimSun" panose="02010609030101010101" pitchFamily="49" charset="-122"/>
                <a:cs typeface="Times New Roman" panose="02020603050405020304" pitchFamily="18" charset="0"/>
              </a:rPr>
              <a:t>n × n </a:t>
            </a:r>
            <a:r>
              <a:rPr lang="en-US" sz="2400" dirty="0" smtClean="0">
                <a:latin typeface="Times New Roman" panose="02020603050405020304" pitchFamily="18" charset="0"/>
                <a:ea typeface="NSimSun" panose="02010609030101010101" pitchFamily="49" charset="-122"/>
                <a:cs typeface="Times New Roman" panose="02020603050405020304" pitchFamily="18" charset="0"/>
              </a:rPr>
              <a:t>grid.</a:t>
            </a:r>
          </a:p>
          <a:p>
            <a:r>
              <a:rPr lang="en-US" sz="2400" dirty="0" smtClean="0">
                <a:latin typeface="Times New Roman" panose="02020603050405020304" pitchFamily="18" charset="0"/>
                <a:ea typeface="NSimSun" panose="02010609030101010101" pitchFamily="49" charset="-122"/>
                <a:cs typeface="Times New Roman" panose="02020603050405020304" pitchFamily="18" charset="0"/>
              </a:rPr>
              <a:t>Each grid cell predicts two bounding boxes and one class.</a:t>
            </a:r>
          </a:p>
          <a:p>
            <a:pPr marL="0" indent="0">
              <a:buNone/>
            </a:pP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ea typeface="NSimSun" panose="02010609030101010101" pitchFamily="49" charset="-122"/>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7550" y="4581525"/>
            <a:ext cx="5124450" cy="2295525"/>
          </a:xfrm>
          <a:prstGeom prst="rect">
            <a:avLst/>
          </a:prstGeom>
        </p:spPr>
      </p:pic>
    </p:spTree>
    <p:extLst>
      <p:ext uri="{BB962C8B-B14F-4D97-AF65-F5344CB8AC3E}">
        <p14:creationId xmlns:p14="http://schemas.microsoft.com/office/powerpoint/2010/main" val="171647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ea typeface="NSimSun" panose="02010609030101010101" pitchFamily="49" charset="-122"/>
                <a:cs typeface="Times New Roman" panose="02020603050405020304" pitchFamily="18" charset="0"/>
              </a:rPr>
              <a:t>Bounding box</a:t>
            </a:r>
            <a:endParaRPr lang="en-US" dirty="0">
              <a:latin typeface="Times New Roman" panose="02020603050405020304" pitchFamily="18" charset="0"/>
              <a:ea typeface="NSimSun" panose="02010609030101010101" pitchFamily="49" charset="-122"/>
              <a:cs typeface="Times New Roman" panose="02020603050405020304" pitchFamily="18" charset="0"/>
            </a:endParaRPr>
          </a:p>
        </p:txBody>
      </p:sp>
      <p:sp>
        <p:nvSpPr>
          <p:cNvPr id="3" name="Content Placeholder 2"/>
          <p:cNvSpPr>
            <a:spLocks noGrp="1"/>
          </p:cNvSpPr>
          <p:nvPr>
            <p:ph idx="1"/>
          </p:nvPr>
        </p:nvSpPr>
        <p:spPr/>
        <p:txBody>
          <a:bodyPr/>
          <a:lstStyle/>
          <a:p>
            <a:r>
              <a:rPr lang="en-US" dirty="0" smtClean="0">
                <a:latin typeface="Times New Roman" panose="02020603050405020304" pitchFamily="18" charset="0"/>
                <a:ea typeface="NSimSun" panose="02010609030101010101" pitchFamily="49" charset="-122"/>
                <a:cs typeface="Times New Roman" panose="02020603050405020304" pitchFamily="18" charset="0"/>
              </a:rPr>
              <a:t>Bounding boxes are </a:t>
            </a:r>
            <a:r>
              <a:rPr lang="en-US" dirty="0">
                <a:latin typeface="Times New Roman" panose="02020603050405020304" pitchFamily="18" charset="0"/>
                <a:ea typeface="NSimSun" panose="02010609030101010101" pitchFamily="49" charset="-122"/>
                <a:cs typeface="Times New Roman" panose="02020603050405020304" pitchFamily="18" charset="0"/>
              </a:rPr>
              <a:t>used in object detection and are </a:t>
            </a:r>
            <a:r>
              <a:rPr lang="en-US" dirty="0" smtClean="0">
                <a:latin typeface="Times New Roman" panose="02020603050405020304" pitchFamily="18" charset="0"/>
                <a:ea typeface="NSimSun" panose="02010609030101010101" pitchFamily="49" charset="-122"/>
                <a:cs typeface="Times New Roman" panose="02020603050405020304" pitchFamily="18" charset="0"/>
              </a:rPr>
              <a:t>rectangular shaped.</a:t>
            </a:r>
          </a:p>
          <a:p>
            <a:r>
              <a:rPr lang="en-US" dirty="0" smtClean="0">
                <a:latin typeface="Times New Roman" panose="02020603050405020304" pitchFamily="18" charset="0"/>
                <a:ea typeface="NSimSun" panose="02010609030101010101" pitchFamily="49" charset="-122"/>
                <a:cs typeface="Times New Roman" panose="02020603050405020304" pitchFamily="18" charset="0"/>
              </a:rPr>
              <a:t>They are the border’s </a:t>
            </a:r>
            <a:r>
              <a:rPr lang="en-US" dirty="0">
                <a:latin typeface="Times New Roman" panose="02020603050405020304" pitchFamily="18" charset="0"/>
                <a:ea typeface="NSimSun" panose="02010609030101010101" pitchFamily="49" charset="-122"/>
                <a:cs typeface="Times New Roman" panose="02020603050405020304" pitchFamily="18" charset="0"/>
              </a:rPr>
              <a:t>of </a:t>
            </a:r>
            <a:r>
              <a:rPr lang="en-US" dirty="0" smtClean="0">
                <a:latin typeface="Times New Roman" panose="02020603050405020304" pitchFamily="18" charset="0"/>
                <a:ea typeface="NSimSun" panose="02010609030101010101" pitchFamily="49" charset="-122"/>
                <a:cs typeface="Times New Roman" panose="02020603050405020304" pitchFamily="18" charset="0"/>
              </a:rPr>
              <a:t>the</a:t>
            </a:r>
            <a:r>
              <a:rPr lang="en-US" dirty="0">
                <a:latin typeface="Times New Roman" panose="02020603050405020304" pitchFamily="18" charset="0"/>
                <a:ea typeface="NSimSun" panose="02010609030101010101" pitchFamily="49" charset="-122"/>
                <a:cs typeface="Times New Roman" panose="02020603050405020304" pitchFamily="18" charset="0"/>
              </a:rPr>
              <a:t> </a:t>
            </a:r>
            <a:r>
              <a:rPr lang="en-US" dirty="0" smtClean="0">
                <a:latin typeface="Times New Roman" panose="02020603050405020304" pitchFamily="18" charset="0"/>
                <a:ea typeface="NSimSun" panose="02010609030101010101" pitchFamily="49" charset="-122"/>
                <a:cs typeface="Times New Roman" panose="02020603050405020304" pitchFamily="18" charset="0"/>
              </a:rPr>
              <a:t>coordinates </a:t>
            </a:r>
            <a:r>
              <a:rPr lang="en-US" dirty="0">
                <a:latin typeface="Times New Roman" panose="02020603050405020304" pitchFamily="18" charset="0"/>
                <a:ea typeface="NSimSun" panose="02010609030101010101" pitchFamily="49" charset="-122"/>
                <a:cs typeface="Times New Roman" panose="02020603050405020304" pitchFamily="18" charset="0"/>
              </a:rPr>
              <a:t>that enclose the </a:t>
            </a:r>
            <a:r>
              <a:rPr lang="en-US" dirty="0" smtClean="0">
                <a:latin typeface="Times New Roman" panose="02020603050405020304" pitchFamily="18" charset="0"/>
                <a:ea typeface="NSimSun" panose="02010609030101010101" pitchFamily="49" charset="-122"/>
                <a:cs typeface="Times New Roman" panose="02020603050405020304" pitchFamily="18" charset="0"/>
              </a:rPr>
              <a:t>object</a:t>
            </a:r>
            <a:r>
              <a:rPr lang="en-US" dirty="0">
                <a:latin typeface="Times New Roman" panose="02020603050405020304" pitchFamily="18" charset="0"/>
                <a:ea typeface="NSimSun" panose="02010609030101010101" pitchFamily="49" charset="-122"/>
                <a:cs typeface="Times New Roman" panose="02020603050405020304" pitchFamily="18" charset="0"/>
              </a:rPr>
              <a:t>.</a:t>
            </a:r>
            <a:r>
              <a:rPr lang="en-US" dirty="0" smtClean="0">
                <a:latin typeface="Times New Roman" panose="02020603050405020304" pitchFamily="18" charset="0"/>
                <a:ea typeface="NSimSun" panose="02010609030101010101" pitchFamily="49" charset="-122"/>
                <a:cs typeface="Times New Roman" panose="02020603050405020304" pitchFamily="18" charset="0"/>
              </a:rPr>
              <a:t/>
            </a:r>
            <a:br>
              <a:rPr lang="en-US" dirty="0" smtClean="0">
                <a:latin typeface="Times New Roman" panose="02020603050405020304" pitchFamily="18" charset="0"/>
                <a:ea typeface="NSimSun" panose="02010609030101010101" pitchFamily="49" charset="-122"/>
                <a:cs typeface="Times New Roman" panose="02020603050405020304" pitchFamily="18" charset="0"/>
              </a:rPr>
            </a:br>
            <a:r>
              <a:rPr lang="en-US" dirty="0" smtClean="0">
                <a:latin typeface="Times New Roman" panose="02020603050405020304" pitchFamily="18" charset="0"/>
                <a:ea typeface="NSimSun" panose="02010609030101010101" pitchFamily="49" charset="-122"/>
                <a:cs typeface="Times New Roman" panose="02020603050405020304" pitchFamily="18" charset="0"/>
              </a:rPr>
              <a:t/>
            </a:r>
            <a:br>
              <a:rPr lang="en-US" dirty="0" smtClean="0">
                <a:latin typeface="Times New Roman" panose="02020603050405020304" pitchFamily="18" charset="0"/>
                <a:ea typeface="NSimSun" panose="02010609030101010101" pitchFamily="49" charset="-122"/>
                <a:cs typeface="Times New Roman" panose="02020603050405020304" pitchFamily="18" charset="0"/>
              </a:rPr>
            </a:br>
            <a:endParaRPr lang="en-US" dirty="0">
              <a:latin typeface="Times New Roman" panose="02020603050405020304" pitchFamily="18" charset="0"/>
              <a:ea typeface="NSimSun" panose="02010609030101010101" pitchFamily="49" charset="-122"/>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6237" y="3795712"/>
            <a:ext cx="4543425" cy="3343275"/>
          </a:xfrm>
          <a:prstGeom prst="rect">
            <a:avLst/>
          </a:prstGeom>
        </p:spPr>
      </p:pic>
    </p:spTree>
    <p:extLst>
      <p:ext uri="{BB962C8B-B14F-4D97-AF65-F5344CB8AC3E}">
        <p14:creationId xmlns:p14="http://schemas.microsoft.com/office/powerpoint/2010/main" val="1292022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latin typeface="Times New Roman" panose="02020603050405020304" pitchFamily="18" charset="0"/>
                <a:ea typeface="NSimSun" panose="02010609030101010101" pitchFamily="49" charset="-122"/>
                <a:cs typeface="Times New Roman" panose="02020603050405020304" pitchFamily="18" charset="0"/>
              </a:rPr>
              <a:t>Parameters needed to define a bounding box</a:t>
            </a:r>
            <a:endParaRPr lang="en-US" sz="3600" dirty="0">
              <a:latin typeface="Times New Roman" panose="02020603050405020304" pitchFamily="18" charset="0"/>
              <a:ea typeface="NSimSun" panose="02010609030101010101" pitchFamily="49" charset="-122"/>
              <a:cs typeface="Times New Roman" panose="02020603050405020304" pitchFamily="18" charset="0"/>
            </a:endParaRPr>
          </a:p>
        </p:txBody>
      </p:sp>
      <p:sp>
        <p:nvSpPr>
          <p:cNvPr id="3" name="Content Placeholder 2"/>
          <p:cNvSpPr>
            <a:spLocks noGrp="1"/>
          </p:cNvSpPr>
          <p:nvPr>
            <p:ph idx="1"/>
          </p:nvPr>
        </p:nvSpPr>
        <p:spPr/>
        <p:txBody>
          <a:bodyPr/>
          <a:lstStyle/>
          <a:p>
            <a:r>
              <a:rPr lang="en-US" dirty="0" smtClean="0">
                <a:latin typeface="Times New Roman" panose="02020603050405020304" pitchFamily="18" charset="0"/>
                <a:ea typeface="NSimSun" panose="02010609030101010101" pitchFamily="49" charset="-122"/>
                <a:cs typeface="Times New Roman" panose="02020603050405020304" pitchFamily="18" charset="0"/>
              </a:rPr>
              <a:t>Class</a:t>
            </a:r>
          </a:p>
          <a:p>
            <a:r>
              <a:rPr lang="en-US" dirty="0">
                <a:latin typeface="Times New Roman" panose="02020603050405020304" pitchFamily="18" charset="0"/>
                <a:ea typeface="NSimSun" panose="02010609030101010101" pitchFamily="49" charset="-122"/>
                <a:cs typeface="Times New Roman" panose="02020603050405020304" pitchFamily="18" charset="0"/>
              </a:rPr>
              <a:t>Coordinates of edges</a:t>
            </a:r>
            <a:r>
              <a:rPr lang="en-US" dirty="0" smtClean="0">
                <a:latin typeface="Times New Roman" panose="02020603050405020304" pitchFamily="18" charset="0"/>
                <a:ea typeface="NSimSun" panose="02010609030101010101" pitchFamily="49" charset="-122"/>
                <a:cs typeface="Times New Roman" panose="02020603050405020304" pitchFamily="18" charset="0"/>
              </a:rPr>
              <a:t> </a:t>
            </a:r>
          </a:p>
          <a:p>
            <a:r>
              <a:rPr lang="en-US" dirty="0">
                <a:latin typeface="Times New Roman" panose="02020603050405020304" pitchFamily="18" charset="0"/>
                <a:ea typeface="NSimSun" panose="02010609030101010101" pitchFamily="49" charset="-122"/>
                <a:cs typeface="Times New Roman" panose="02020603050405020304" pitchFamily="18" charset="0"/>
              </a:rPr>
              <a:t>Coordinates of center</a:t>
            </a:r>
            <a:r>
              <a:rPr lang="en-US" dirty="0" smtClean="0">
                <a:latin typeface="Times New Roman" panose="02020603050405020304" pitchFamily="18" charset="0"/>
                <a:ea typeface="NSimSun" panose="02010609030101010101" pitchFamily="49" charset="-122"/>
                <a:cs typeface="Times New Roman" panose="02020603050405020304" pitchFamily="18" charset="0"/>
              </a:rPr>
              <a:t> </a:t>
            </a:r>
            <a:endParaRPr lang="en-US" dirty="0">
              <a:latin typeface="Times New Roman" panose="02020603050405020304" pitchFamily="18" charset="0"/>
              <a:ea typeface="NSimSun" panose="02010609030101010101" pitchFamily="49" charset="-122"/>
              <a:cs typeface="Times New Roman" panose="02020603050405020304" pitchFamily="18" charset="0"/>
            </a:endParaRPr>
          </a:p>
          <a:p>
            <a:r>
              <a:rPr lang="en-US" dirty="0">
                <a:latin typeface="Times New Roman" panose="02020603050405020304" pitchFamily="18" charset="0"/>
                <a:ea typeface="NSimSun" panose="02010609030101010101" pitchFamily="49" charset="-122"/>
                <a:cs typeface="Times New Roman" panose="02020603050405020304" pitchFamily="18" charset="0"/>
              </a:rPr>
              <a:t>Height and </a:t>
            </a:r>
            <a:r>
              <a:rPr lang="en-US" dirty="0" smtClean="0">
                <a:latin typeface="Times New Roman" panose="02020603050405020304" pitchFamily="18" charset="0"/>
                <a:ea typeface="NSimSun" panose="02010609030101010101" pitchFamily="49" charset="-122"/>
                <a:cs typeface="Times New Roman" panose="02020603050405020304" pitchFamily="18" charset="0"/>
              </a:rPr>
              <a:t>Width</a:t>
            </a:r>
          </a:p>
          <a:p>
            <a:r>
              <a:rPr lang="en-US" dirty="0">
                <a:latin typeface="Times New Roman" panose="02020603050405020304" pitchFamily="18" charset="0"/>
                <a:ea typeface="NSimSun" panose="02010609030101010101" pitchFamily="49" charset="-122"/>
                <a:cs typeface="Times New Roman" panose="02020603050405020304" pitchFamily="18" charset="0"/>
              </a:rPr>
              <a:t>Confidence</a:t>
            </a:r>
            <a:r>
              <a:rPr lang="en-US" dirty="0" smtClean="0">
                <a:latin typeface="Times New Roman" panose="02020603050405020304" pitchFamily="18" charset="0"/>
                <a:ea typeface="NSimSun" panose="02010609030101010101" pitchFamily="49" charset="-122"/>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a:t>
            </a:r>
            <a:br>
              <a:rPr lang="en-US" dirty="0" smtClean="0">
                <a:latin typeface="Times New Roman" panose="02020603050405020304" pitchFamily="18" charset="0"/>
                <a:cs typeface="Times New Roman" panose="02020603050405020304" pitchFamily="18" charset="0"/>
              </a:rPr>
            </a:br>
            <a:endParaRPr lang="en-US"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0773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ea typeface="NSimSun" panose="02010609030101010101" pitchFamily="49" charset="-122"/>
                <a:cs typeface="Times New Roman" panose="02020603050405020304" pitchFamily="18" charset="0"/>
              </a:rPr>
              <a:t>Parameters of YOLO output</a:t>
            </a:r>
            <a:endParaRPr lang="en-US" dirty="0">
              <a:latin typeface="Times New Roman" panose="02020603050405020304" pitchFamily="18" charset="0"/>
              <a:ea typeface="NSimSun" panose="02010609030101010101" pitchFamily="49" charset="-122"/>
              <a:cs typeface="Times New Roman" panose="02020603050405020304" pitchFamily="18" charset="0"/>
            </a:endParaRPr>
          </a:p>
        </p:txBody>
      </p:sp>
      <p:sp>
        <p:nvSpPr>
          <p:cNvPr id="3" name="Content Placeholder 2"/>
          <p:cNvSpPr>
            <a:spLocks noGrp="1"/>
          </p:cNvSpPr>
          <p:nvPr>
            <p:ph idx="1"/>
          </p:nvPr>
        </p:nvSpPr>
        <p:spPr/>
        <p:txBody>
          <a:bodyPr>
            <a:normAutofit fontScale="92500" lnSpcReduction="10000"/>
          </a:bodyPr>
          <a:lstStyle/>
          <a:p>
            <a:r>
              <a:rPr lang="en-US" dirty="0">
                <a:latin typeface="Times New Roman" panose="02020603050405020304" pitchFamily="18" charset="0"/>
                <a:ea typeface="NSimSun" panose="02010609030101010101" pitchFamily="49" charset="-122"/>
                <a:cs typeface="Times New Roman" panose="02020603050405020304" pitchFamily="18" charset="0"/>
              </a:rPr>
              <a:t>The tensor output of the YOLO model contains elements described </a:t>
            </a:r>
            <a:r>
              <a:rPr lang="en-US" dirty="0" smtClean="0">
                <a:latin typeface="Times New Roman" panose="02020603050405020304" pitchFamily="18" charset="0"/>
                <a:ea typeface="NSimSun" panose="02010609030101010101" pitchFamily="49" charset="-122"/>
                <a:cs typeface="Times New Roman" panose="02020603050405020304" pitchFamily="18" charset="0"/>
              </a:rPr>
              <a:t>as follows (</a:t>
            </a:r>
            <a:r>
              <a:rPr lang="en-US" i="1" dirty="0" smtClean="0">
                <a:latin typeface="Times New Roman" panose="02020603050405020304" pitchFamily="18" charset="0"/>
                <a:ea typeface="NSimSun" panose="02010609030101010101" pitchFamily="49" charset="-122"/>
                <a:cs typeface="Times New Roman" panose="02020603050405020304" pitchFamily="18" charset="0"/>
              </a:rPr>
              <a:t>Pc, </a:t>
            </a:r>
            <a:r>
              <a:rPr lang="en-US" i="1" dirty="0">
                <a:latin typeface="Times New Roman" panose="02020603050405020304" pitchFamily="18" charset="0"/>
                <a:ea typeface="NSimSun" panose="02010609030101010101" pitchFamily="49" charset="-122"/>
                <a:cs typeface="Times New Roman" panose="02020603050405020304" pitchFamily="18" charset="0"/>
              </a:rPr>
              <a:t>x, y, h, w, c</a:t>
            </a:r>
            <a:r>
              <a:rPr lang="en-US" dirty="0">
                <a:latin typeface="Times New Roman" panose="02020603050405020304" pitchFamily="18" charset="0"/>
                <a:ea typeface="NSimSun" panose="02010609030101010101" pitchFamily="49" charset="-122"/>
                <a:cs typeface="Times New Roman" panose="02020603050405020304" pitchFamily="18" charset="0"/>
              </a:rPr>
              <a:t>1</a:t>
            </a:r>
            <a:r>
              <a:rPr lang="en-US" i="1" dirty="0">
                <a:latin typeface="Times New Roman" panose="02020603050405020304" pitchFamily="18" charset="0"/>
                <a:ea typeface="NSimSun" panose="02010609030101010101" pitchFamily="49" charset="-122"/>
                <a:cs typeface="Times New Roman" panose="02020603050405020304" pitchFamily="18" charset="0"/>
              </a:rPr>
              <a:t>, c</a:t>
            </a:r>
            <a:r>
              <a:rPr lang="en-US" dirty="0">
                <a:latin typeface="Times New Roman" panose="02020603050405020304" pitchFamily="18" charset="0"/>
                <a:ea typeface="NSimSun" panose="02010609030101010101" pitchFamily="49" charset="-122"/>
                <a:cs typeface="Times New Roman" panose="02020603050405020304" pitchFamily="18" charset="0"/>
              </a:rPr>
              <a:t>2</a:t>
            </a:r>
            <a:r>
              <a:rPr lang="en-US" i="1" dirty="0">
                <a:latin typeface="Times New Roman" panose="02020603050405020304" pitchFamily="18" charset="0"/>
                <a:ea typeface="NSimSun" panose="02010609030101010101" pitchFamily="49" charset="-122"/>
                <a:cs typeface="Times New Roman" panose="02020603050405020304" pitchFamily="18" charset="0"/>
              </a:rPr>
              <a:t>, c</a:t>
            </a:r>
            <a:r>
              <a:rPr lang="en-US" dirty="0">
                <a:latin typeface="Times New Roman" panose="02020603050405020304" pitchFamily="18" charset="0"/>
                <a:ea typeface="NSimSun" panose="02010609030101010101" pitchFamily="49" charset="-122"/>
                <a:cs typeface="Times New Roman" panose="02020603050405020304" pitchFamily="18" charset="0"/>
              </a:rPr>
              <a:t>3</a:t>
            </a:r>
            <a:r>
              <a:rPr lang="en-US" i="1" dirty="0">
                <a:latin typeface="Times New Roman" panose="02020603050405020304" pitchFamily="18" charset="0"/>
                <a:ea typeface="NSimSun" panose="02010609030101010101" pitchFamily="49" charset="-122"/>
                <a:cs typeface="Times New Roman" panose="02020603050405020304" pitchFamily="18" charset="0"/>
              </a:rPr>
              <a:t>, . . . , c</a:t>
            </a:r>
            <a:r>
              <a:rPr lang="en-US" dirty="0">
                <a:latin typeface="Times New Roman" panose="02020603050405020304" pitchFamily="18" charset="0"/>
                <a:ea typeface="NSimSun" panose="02010609030101010101" pitchFamily="49" charset="-122"/>
                <a:cs typeface="Times New Roman" panose="02020603050405020304" pitchFamily="18" charset="0"/>
              </a:rPr>
              <a:t>80</a:t>
            </a:r>
            <a:r>
              <a:rPr lang="en-US" dirty="0" smtClean="0">
                <a:latin typeface="Times New Roman" panose="02020603050405020304" pitchFamily="18" charset="0"/>
                <a:ea typeface="NSimSun" panose="02010609030101010101" pitchFamily="49" charset="-122"/>
                <a:cs typeface="Times New Roman" panose="02020603050405020304" pitchFamily="18" charset="0"/>
              </a:rPr>
              <a:t>)</a:t>
            </a:r>
          </a:p>
          <a:p>
            <a:r>
              <a:rPr lang="en-US" b="1" dirty="0" err="1" smtClean="0">
                <a:latin typeface="Times New Roman" panose="02020603050405020304" pitchFamily="18" charset="0"/>
                <a:ea typeface="NSimSun" panose="02010609030101010101" pitchFamily="49" charset="-122"/>
                <a:cs typeface="Times New Roman" panose="02020603050405020304" pitchFamily="18" charset="0"/>
              </a:rPr>
              <a:t>Pc</a:t>
            </a:r>
            <a:r>
              <a:rPr lang="en-US" dirty="0" err="1" smtClean="0">
                <a:latin typeface="Times New Roman" panose="02020603050405020304" pitchFamily="18" charset="0"/>
                <a:ea typeface="NSimSun" panose="02010609030101010101" pitchFamily="49" charset="-122"/>
                <a:cs typeface="Times New Roman" panose="02020603050405020304" pitchFamily="18" charset="0"/>
              </a:rPr>
              <a:t>:Probability</a:t>
            </a:r>
            <a:r>
              <a:rPr lang="en-US" dirty="0" smtClean="0">
                <a:latin typeface="Times New Roman" panose="02020603050405020304" pitchFamily="18" charset="0"/>
                <a:ea typeface="NSimSun" panose="02010609030101010101" pitchFamily="49" charset="-122"/>
                <a:cs typeface="Times New Roman" panose="02020603050405020304" pitchFamily="18" charset="0"/>
              </a:rPr>
              <a:t> </a:t>
            </a:r>
            <a:r>
              <a:rPr lang="en-US" dirty="0">
                <a:latin typeface="Times New Roman" panose="02020603050405020304" pitchFamily="18" charset="0"/>
                <a:ea typeface="NSimSun" panose="02010609030101010101" pitchFamily="49" charset="-122"/>
                <a:cs typeface="Times New Roman" panose="02020603050405020304" pitchFamily="18" charset="0"/>
              </a:rPr>
              <a:t>of existence of an object within the </a:t>
            </a:r>
            <a:r>
              <a:rPr lang="en-US" dirty="0" smtClean="0">
                <a:latin typeface="Times New Roman" panose="02020603050405020304" pitchFamily="18" charset="0"/>
                <a:ea typeface="NSimSun" panose="02010609030101010101" pitchFamily="49" charset="-122"/>
                <a:cs typeface="Times New Roman" panose="02020603050405020304" pitchFamily="18" charset="0"/>
              </a:rPr>
              <a:t>cell</a:t>
            </a:r>
            <a:endParaRPr lang="en-US" dirty="0">
              <a:latin typeface="Times New Roman" panose="02020603050405020304" pitchFamily="18" charset="0"/>
              <a:ea typeface="NSimSun" panose="02010609030101010101" pitchFamily="49" charset="-122"/>
              <a:cs typeface="Times New Roman" panose="02020603050405020304" pitchFamily="18" charset="0"/>
            </a:endParaRPr>
          </a:p>
          <a:p>
            <a:r>
              <a:rPr lang="en-US" b="1" dirty="0">
                <a:latin typeface="Times New Roman" panose="02020603050405020304" pitchFamily="18" charset="0"/>
                <a:ea typeface="NSimSun" panose="02010609030101010101" pitchFamily="49" charset="-122"/>
                <a:cs typeface="Times New Roman" panose="02020603050405020304" pitchFamily="18" charset="0"/>
              </a:rPr>
              <a:t>x</a:t>
            </a:r>
            <a:r>
              <a:rPr lang="en-US" dirty="0">
                <a:latin typeface="Times New Roman" panose="02020603050405020304" pitchFamily="18" charset="0"/>
                <a:ea typeface="NSimSun" panose="02010609030101010101" pitchFamily="49" charset="-122"/>
                <a:cs typeface="Times New Roman" panose="02020603050405020304" pitchFamily="18" charset="0"/>
              </a:rPr>
              <a:t>:x-axis center of the bounding </a:t>
            </a:r>
            <a:r>
              <a:rPr lang="en-US" dirty="0" smtClean="0">
                <a:latin typeface="Times New Roman" panose="02020603050405020304" pitchFamily="18" charset="0"/>
                <a:ea typeface="NSimSun" panose="02010609030101010101" pitchFamily="49" charset="-122"/>
                <a:cs typeface="Times New Roman" panose="02020603050405020304" pitchFamily="18" charset="0"/>
              </a:rPr>
              <a:t>box</a:t>
            </a:r>
            <a:endParaRPr lang="en-US" dirty="0">
              <a:latin typeface="Times New Roman" panose="02020603050405020304" pitchFamily="18" charset="0"/>
              <a:ea typeface="NSimSun" panose="02010609030101010101" pitchFamily="49" charset="-122"/>
              <a:cs typeface="Times New Roman" panose="02020603050405020304" pitchFamily="18" charset="0"/>
            </a:endParaRPr>
          </a:p>
          <a:p>
            <a:r>
              <a:rPr lang="en-US" b="1" dirty="0">
                <a:latin typeface="Times New Roman" panose="02020603050405020304" pitchFamily="18" charset="0"/>
                <a:ea typeface="NSimSun" panose="02010609030101010101" pitchFamily="49" charset="-122"/>
                <a:cs typeface="Times New Roman" panose="02020603050405020304" pitchFamily="18" charset="0"/>
              </a:rPr>
              <a:t>y</a:t>
            </a:r>
            <a:r>
              <a:rPr lang="en-US" dirty="0">
                <a:latin typeface="Times New Roman" panose="02020603050405020304" pitchFamily="18" charset="0"/>
                <a:ea typeface="NSimSun" panose="02010609030101010101" pitchFamily="49" charset="-122"/>
                <a:cs typeface="Times New Roman" panose="02020603050405020304" pitchFamily="18" charset="0"/>
              </a:rPr>
              <a:t>:y-axis center of the bounding </a:t>
            </a:r>
            <a:r>
              <a:rPr lang="en-US" dirty="0" smtClean="0">
                <a:latin typeface="Times New Roman" panose="02020603050405020304" pitchFamily="18" charset="0"/>
                <a:ea typeface="NSimSun" panose="02010609030101010101" pitchFamily="49" charset="-122"/>
                <a:cs typeface="Times New Roman" panose="02020603050405020304" pitchFamily="18" charset="0"/>
              </a:rPr>
              <a:t>box</a:t>
            </a:r>
            <a:endParaRPr lang="en-US" dirty="0">
              <a:latin typeface="Times New Roman" panose="02020603050405020304" pitchFamily="18" charset="0"/>
              <a:ea typeface="NSimSun" panose="02010609030101010101" pitchFamily="49" charset="-122"/>
              <a:cs typeface="Times New Roman" panose="02020603050405020304" pitchFamily="18" charset="0"/>
            </a:endParaRPr>
          </a:p>
          <a:p>
            <a:r>
              <a:rPr lang="en-US" b="1" dirty="0">
                <a:latin typeface="Times New Roman" panose="02020603050405020304" pitchFamily="18" charset="0"/>
                <a:ea typeface="NSimSun" panose="02010609030101010101" pitchFamily="49" charset="-122"/>
                <a:cs typeface="Times New Roman" panose="02020603050405020304" pitchFamily="18" charset="0"/>
              </a:rPr>
              <a:t>h</a:t>
            </a:r>
            <a:r>
              <a:rPr lang="en-US" dirty="0">
                <a:latin typeface="Times New Roman" panose="02020603050405020304" pitchFamily="18" charset="0"/>
                <a:ea typeface="NSimSun" panose="02010609030101010101" pitchFamily="49" charset="-122"/>
                <a:cs typeface="Times New Roman" panose="02020603050405020304" pitchFamily="18" charset="0"/>
              </a:rPr>
              <a:t>:height of the bounding box</a:t>
            </a:r>
            <a:r>
              <a:rPr lang="en-US" dirty="0" smtClean="0">
                <a:latin typeface="Times New Roman" panose="02020603050405020304" pitchFamily="18" charset="0"/>
                <a:ea typeface="NSimSun" panose="02010609030101010101" pitchFamily="49" charset="-122"/>
                <a:cs typeface="Times New Roman" panose="02020603050405020304" pitchFamily="18" charset="0"/>
              </a:rPr>
              <a:t> </a:t>
            </a:r>
          </a:p>
          <a:p>
            <a:r>
              <a:rPr lang="en-US" b="1" dirty="0">
                <a:latin typeface="Times New Roman" panose="02020603050405020304" pitchFamily="18" charset="0"/>
                <a:ea typeface="NSimSun" panose="02010609030101010101" pitchFamily="49" charset="-122"/>
                <a:cs typeface="Times New Roman" panose="02020603050405020304" pitchFamily="18" charset="0"/>
              </a:rPr>
              <a:t>w</a:t>
            </a:r>
            <a:r>
              <a:rPr lang="en-US" dirty="0">
                <a:latin typeface="Times New Roman" panose="02020603050405020304" pitchFamily="18" charset="0"/>
                <a:ea typeface="NSimSun" panose="02010609030101010101" pitchFamily="49" charset="-122"/>
                <a:cs typeface="Times New Roman" panose="02020603050405020304" pitchFamily="18" charset="0"/>
              </a:rPr>
              <a:t>:width of the bounding box</a:t>
            </a:r>
            <a:r>
              <a:rPr lang="en-US" dirty="0" smtClean="0">
                <a:latin typeface="Times New Roman" panose="02020603050405020304" pitchFamily="18" charset="0"/>
                <a:ea typeface="NSimSun" panose="02010609030101010101" pitchFamily="49" charset="-122"/>
                <a:cs typeface="Times New Roman" panose="02020603050405020304" pitchFamily="18" charset="0"/>
              </a:rPr>
              <a:t> </a:t>
            </a:r>
          </a:p>
          <a:p>
            <a:r>
              <a:rPr lang="en-US" b="1" dirty="0">
                <a:latin typeface="Times New Roman" panose="02020603050405020304" pitchFamily="18" charset="0"/>
                <a:ea typeface="NSimSun" panose="02010609030101010101" pitchFamily="49" charset="-122"/>
                <a:cs typeface="Times New Roman" panose="02020603050405020304" pitchFamily="18" charset="0"/>
              </a:rPr>
              <a:t>c_i</a:t>
            </a:r>
            <a:r>
              <a:rPr lang="en-US" dirty="0">
                <a:latin typeface="Times New Roman" panose="02020603050405020304" pitchFamily="18" charset="0"/>
                <a:ea typeface="NSimSun" panose="02010609030101010101" pitchFamily="49" charset="-122"/>
                <a:cs typeface="Times New Roman" panose="02020603050405020304" pitchFamily="18" charset="0"/>
              </a:rPr>
              <a:t>:1 if class </a:t>
            </a:r>
            <a:r>
              <a:rPr lang="en-US" dirty="0" err="1">
                <a:latin typeface="Times New Roman" panose="02020603050405020304" pitchFamily="18" charset="0"/>
                <a:ea typeface="NSimSun" panose="02010609030101010101" pitchFamily="49" charset="-122"/>
                <a:cs typeface="Times New Roman" panose="02020603050405020304" pitchFamily="18" charset="0"/>
              </a:rPr>
              <a:t>i</a:t>
            </a:r>
            <a:r>
              <a:rPr lang="en-US" dirty="0">
                <a:latin typeface="Times New Roman" panose="02020603050405020304" pitchFamily="18" charset="0"/>
                <a:ea typeface="NSimSun" panose="02010609030101010101" pitchFamily="49" charset="-122"/>
                <a:cs typeface="Times New Roman" panose="02020603050405020304" pitchFamily="18" charset="0"/>
              </a:rPr>
              <a:t> is in the box, 0 if class </a:t>
            </a:r>
            <a:r>
              <a:rPr lang="en-US" dirty="0" err="1">
                <a:latin typeface="Times New Roman" panose="02020603050405020304" pitchFamily="18" charset="0"/>
                <a:ea typeface="NSimSun" panose="02010609030101010101" pitchFamily="49" charset="-122"/>
                <a:cs typeface="Times New Roman" panose="02020603050405020304" pitchFamily="18" charset="0"/>
              </a:rPr>
              <a:t>i</a:t>
            </a:r>
            <a:r>
              <a:rPr lang="en-US" dirty="0">
                <a:latin typeface="Times New Roman" panose="02020603050405020304" pitchFamily="18" charset="0"/>
                <a:ea typeface="NSimSun" panose="02010609030101010101" pitchFamily="49" charset="-122"/>
                <a:cs typeface="Times New Roman" panose="02020603050405020304" pitchFamily="18" charset="0"/>
              </a:rPr>
              <a:t> is not the box</a:t>
            </a:r>
            <a:r>
              <a:rPr lang="en-US" dirty="0" smtClean="0">
                <a:latin typeface="Times New Roman" panose="02020603050405020304" pitchFamily="18" charset="0"/>
                <a:ea typeface="NSimSun" panose="02010609030101010101" pitchFamily="49" charset="-122"/>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a:t>
            </a:r>
            <a:br>
              <a:rPr lang="en-US" dirty="0" smtClean="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5225" y="5329238"/>
            <a:ext cx="4286250" cy="847725"/>
          </a:xfrm>
          <a:prstGeom prst="rect">
            <a:avLst/>
          </a:prstGeom>
        </p:spPr>
      </p:pic>
    </p:spTree>
    <p:extLst>
      <p:ext uri="{BB962C8B-B14F-4D97-AF65-F5344CB8AC3E}">
        <p14:creationId xmlns:p14="http://schemas.microsoft.com/office/powerpoint/2010/main" val="159600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ea typeface="NSimSun" panose="02010609030101010101" pitchFamily="49" charset="-122"/>
                <a:cs typeface="Times New Roman" panose="02020603050405020304" pitchFamily="18" charset="0"/>
              </a:rPr>
              <a:t>Confidence</a:t>
            </a:r>
            <a:endParaRPr lang="en-US" dirty="0">
              <a:latin typeface="Times New Roman" panose="02020603050405020304" pitchFamily="18" charset="0"/>
              <a:ea typeface="NSimSun" panose="02010609030101010101" pitchFamily="49" charset="-122"/>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dirty="0" smtClean="0">
                <a:latin typeface="Times New Roman" panose="02020603050405020304" pitchFamily="18" charset="0"/>
                <a:ea typeface="NSimSun" panose="02010609030101010101" pitchFamily="49" charset="-122"/>
                <a:cs typeface="Times New Roman" panose="02020603050405020304" pitchFamily="18" charset="0"/>
              </a:rPr>
              <a:t>This </a:t>
            </a:r>
            <a:r>
              <a:rPr lang="en-US" dirty="0">
                <a:latin typeface="Times New Roman" panose="02020603050405020304" pitchFamily="18" charset="0"/>
                <a:ea typeface="NSimSun" panose="02010609030101010101" pitchFamily="49" charset="-122"/>
                <a:cs typeface="Times New Roman" panose="02020603050405020304" pitchFamily="18" charset="0"/>
              </a:rPr>
              <a:t>score shows </a:t>
            </a:r>
            <a:r>
              <a:rPr lang="en-US" dirty="0" smtClean="0">
                <a:latin typeface="Times New Roman" panose="02020603050405020304" pitchFamily="18" charset="0"/>
                <a:ea typeface="NSimSun" panose="02010609030101010101" pitchFamily="49" charset="-122"/>
                <a:cs typeface="Times New Roman" panose="02020603050405020304" pitchFamily="18" charset="0"/>
              </a:rPr>
              <a:t>the certainty </a:t>
            </a:r>
            <a:r>
              <a:rPr lang="en-US" dirty="0">
                <a:latin typeface="Times New Roman" panose="02020603050405020304" pitchFamily="18" charset="0"/>
                <a:ea typeface="NSimSun" panose="02010609030101010101" pitchFamily="49" charset="-122"/>
                <a:cs typeface="Times New Roman" panose="02020603050405020304" pitchFamily="18" charset="0"/>
              </a:rPr>
              <a:t>that the box contains an object and how accurate the box performs </a:t>
            </a:r>
            <a:r>
              <a:rPr lang="en-US" dirty="0" smtClean="0">
                <a:latin typeface="Times New Roman" panose="02020603050405020304" pitchFamily="18" charset="0"/>
                <a:ea typeface="NSimSun" panose="02010609030101010101" pitchFamily="49" charset="-122"/>
                <a:cs typeface="Times New Roman" panose="02020603050405020304" pitchFamily="18" charset="0"/>
              </a:rPr>
              <a:t>its prediction.</a:t>
            </a:r>
          </a:p>
          <a:p>
            <a:r>
              <a:rPr lang="en-US" dirty="0" smtClean="0">
                <a:latin typeface="Times New Roman" panose="02020603050405020304" pitchFamily="18" charset="0"/>
                <a:ea typeface="NSimSun" panose="02010609030101010101" pitchFamily="49" charset="-122"/>
                <a:cs typeface="Times New Roman" panose="02020603050405020304" pitchFamily="18" charset="0"/>
              </a:rPr>
              <a:t>The confidence of the YOLO model is calculated as below.</a:t>
            </a:r>
          </a:p>
          <a:p>
            <a:pPr marL="0" indent="0">
              <a:buNone/>
            </a:pPr>
            <a:endParaRPr lang="en-US" dirty="0" smtClean="0">
              <a:latin typeface="Times New Roman" panose="02020603050405020304" pitchFamily="18" charset="0"/>
              <a:ea typeface="NSimSun" panose="02010609030101010101" pitchFamily="49" charset="-122"/>
              <a:cs typeface="Times New Roman" panose="02020603050405020304" pitchFamily="18" charset="0"/>
            </a:endParaRPr>
          </a:p>
          <a:p>
            <a:pPr marL="0" indent="0">
              <a:buNone/>
            </a:pPr>
            <a:endParaRPr lang="en-US" dirty="0">
              <a:latin typeface="Times New Roman" panose="02020603050405020304" pitchFamily="18" charset="0"/>
              <a:ea typeface="NSimSun" panose="02010609030101010101" pitchFamily="49" charset="-122"/>
              <a:cs typeface="Times New Roman" panose="02020603050405020304" pitchFamily="18" charset="0"/>
            </a:endParaRPr>
          </a:p>
          <a:p>
            <a:r>
              <a:rPr lang="en-US" dirty="0" smtClean="0">
                <a:latin typeface="Times New Roman" panose="02020603050405020304" pitchFamily="18" charset="0"/>
                <a:ea typeface="NSimSun" panose="02010609030101010101" pitchFamily="49" charset="-122"/>
                <a:cs typeface="Times New Roman" panose="02020603050405020304" pitchFamily="18" charset="0"/>
              </a:rPr>
              <a:t>Where </a:t>
            </a:r>
            <a:r>
              <a:rPr lang="en-US" dirty="0" err="1" smtClean="0">
                <a:latin typeface="Times New Roman" panose="02020603050405020304" pitchFamily="18" charset="0"/>
                <a:ea typeface="NSimSun" panose="02010609030101010101" pitchFamily="49" charset="-122"/>
                <a:cs typeface="Times New Roman" panose="02020603050405020304" pitchFamily="18" charset="0"/>
              </a:rPr>
              <a:t>IoU</a:t>
            </a:r>
            <a:r>
              <a:rPr lang="en-US" dirty="0" smtClean="0">
                <a:latin typeface="Times New Roman" panose="02020603050405020304" pitchFamily="18" charset="0"/>
                <a:ea typeface="NSimSun" panose="02010609030101010101" pitchFamily="49" charset="-122"/>
                <a:cs typeface="Times New Roman" panose="02020603050405020304" pitchFamily="18" charset="0"/>
              </a:rPr>
              <a:t> is the intersection over union which is depicted as below.</a:t>
            </a:r>
            <a:br>
              <a:rPr lang="en-US" dirty="0" smtClean="0">
                <a:latin typeface="Times New Roman" panose="02020603050405020304" pitchFamily="18" charset="0"/>
                <a:ea typeface="NSimSun" panose="02010609030101010101" pitchFamily="49" charset="-122"/>
                <a:cs typeface="Times New Roman" panose="02020603050405020304" pitchFamily="18" charset="0"/>
              </a:rPr>
            </a:br>
            <a:r>
              <a:rPr lang="en-US" dirty="0" smtClean="0">
                <a:latin typeface="Times New Roman" panose="02020603050405020304" pitchFamily="18" charset="0"/>
                <a:ea typeface="NSimSun" panose="02010609030101010101" pitchFamily="49" charset="-122"/>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2425" y="3362325"/>
            <a:ext cx="4143375" cy="93345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9225" y="4838700"/>
            <a:ext cx="3152775" cy="2019300"/>
          </a:xfrm>
          <a:prstGeom prst="rect">
            <a:avLst/>
          </a:prstGeom>
        </p:spPr>
      </p:pic>
    </p:spTree>
    <p:extLst>
      <p:ext uri="{BB962C8B-B14F-4D97-AF65-F5344CB8AC3E}">
        <p14:creationId xmlns:p14="http://schemas.microsoft.com/office/powerpoint/2010/main" val="46896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ea typeface="NSimSun" panose="02010609030101010101" pitchFamily="49" charset="-122"/>
                <a:cs typeface="Times New Roman" panose="02020603050405020304" pitchFamily="18" charset="0"/>
              </a:rPr>
              <a:t>YOLO loss function</a:t>
            </a:r>
            <a:endParaRPr lang="en-US" dirty="0">
              <a:latin typeface="Times New Roman" panose="02020603050405020304" pitchFamily="18" charset="0"/>
              <a:ea typeface="NSimSun" panose="02010609030101010101" pitchFamily="49" charset="-122"/>
              <a:cs typeface="Times New Roman" panose="02020603050405020304" pitchFamily="18" charset="0"/>
            </a:endParaRPr>
          </a:p>
        </p:txBody>
      </p:sp>
      <p:sp>
        <p:nvSpPr>
          <p:cNvPr id="3" name="Content Placeholder 2"/>
          <p:cNvSpPr>
            <a:spLocks noGrp="1"/>
          </p:cNvSpPr>
          <p:nvPr>
            <p:ph idx="1"/>
          </p:nvPr>
        </p:nvSpPr>
        <p:spPr/>
        <p:txBody>
          <a:bodyPr/>
          <a:lstStyle/>
          <a:p>
            <a:pPr marL="0" indent="0">
              <a:buNone/>
            </a:pPr>
            <a:r>
              <a:rPr lang="en-US" dirty="0" smtClean="0">
                <a:latin typeface="Times New Roman" panose="02020603050405020304" pitchFamily="18" charset="0"/>
                <a:ea typeface="NSimSun" panose="02010609030101010101" pitchFamily="49" charset="-122"/>
                <a:cs typeface="Times New Roman" panose="02020603050405020304" pitchFamily="18" charset="0"/>
              </a:rPr>
              <a:t>The YOLO loss function consists of three sections:</a:t>
            </a:r>
          </a:p>
          <a:p>
            <a:r>
              <a:rPr lang="en-US" dirty="0">
                <a:latin typeface="Times New Roman" panose="02020603050405020304" pitchFamily="18" charset="0"/>
                <a:ea typeface="NSimSun" panose="02010609030101010101" pitchFamily="49" charset="-122"/>
                <a:cs typeface="Times New Roman" panose="02020603050405020304" pitchFamily="18" charset="0"/>
              </a:rPr>
              <a:t>Bounding box </a:t>
            </a:r>
            <a:r>
              <a:rPr lang="en-US" dirty="0" smtClean="0">
                <a:latin typeface="Times New Roman" panose="02020603050405020304" pitchFamily="18" charset="0"/>
                <a:ea typeface="NSimSun" panose="02010609030101010101" pitchFamily="49" charset="-122"/>
                <a:cs typeface="Times New Roman" panose="02020603050405020304" pitchFamily="18" charset="0"/>
              </a:rPr>
              <a:t>coordinates</a:t>
            </a:r>
          </a:p>
          <a:p>
            <a:r>
              <a:rPr lang="en-US" dirty="0" smtClean="0">
                <a:latin typeface="Times New Roman" panose="02020603050405020304" pitchFamily="18" charset="0"/>
                <a:ea typeface="NSimSun" panose="02010609030101010101" pitchFamily="49" charset="-122"/>
                <a:cs typeface="Times New Roman" panose="02020603050405020304" pitchFamily="18" charset="0"/>
              </a:rPr>
              <a:t>Bounding </a:t>
            </a:r>
            <a:r>
              <a:rPr lang="en-US" dirty="0">
                <a:latin typeface="Times New Roman" panose="02020603050405020304" pitchFamily="18" charset="0"/>
                <a:ea typeface="NSimSun" panose="02010609030101010101" pitchFamily="49" charset="-122"/>
                <a:cs typeface="Times New Roman" panose="02020603050405020304" pitchFamily="18" charset="0"/>
              </a:rPr>
              <a:t>box score </a:t>
            </a:r>
            <a:r>
              <a:rPr lang="en-US" dirty="0" smtClean="0">
                <a:latin typeface="Times New Roman" panose="02020603050405020304" pitchFamily="18" charset="0"/>
                <a:ea typeface="NSimSun" panose="02010609030101010101" pitchFamily="49" charset="-122"/>
                <a:cs typeface="Times New Roman" panose="02020603050405020304" pitchFamily="18" charset="0"/>
              </a:rPr>
              <a:t>prediction</a:t>
            </a:r>
          </a:p>
          <a:p>
            <a:r>
              <a:rPr lang="en-US" dirty="0" smtClean="0">
                <a:latin typeface="Times New Roman" panose="02020603050405020304" pitchFamily="18" charset="0"/>
                <a:ea typeface="NSimSun" panose="02010609030101010101" pitchFamily="49" charset="-122"/>
                <a:cs typeface="Times New Roman" panose="02020603050405020304" pitchFamily="18" charset="0"/>
              </a:rPr>
              <a:t>Class </a:t>
            </a:r>
            <a:r>
              <a:rPr lang="en-US" dirty="0">
                <a:latin typeface="Times New Roman" panose="02020603050405020304" pitchFamily="18" charset="0"/>
                <a:ea typeface="NSimSun" panose="02010609030101010101" pitchFamily="49" charset="-122"/>
                <a:cs typeface="Times New Roman" panose="02020603050405020304" pitchFamily="18" charset="0"/>
              </a:rPr>
              <a:t>score prediction</a:t>
            </a:r>
            <a:r>
              <a:rPr lang="en-US" dirty="0" smtClean="0">
                <a:latin typeface="Times New Roman" panose="02020603050405020304" pitchFamily="18" charset="0"/>
                <a:ea typeface="NSimSun" panose="02010609030101010101" pitchFamily="49" charset="-122"/>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ea typeface="NSimSun" panose="02010609030101010101" pitchFamily="49" charset="-122"/>
                <a:cs typeface="Times New Roman" panose="02020603050405020304" pitchFamily="18" charset="0"/>
              </a:rPr>
              <a:t>We know that YOLO predicts </a:t>
            </a:r>
            <a:r>
              <a:rPr lang="en-US" dirty="0">
                <a:latin typeface="Times New Roman" panose="02020603050405020304" pitchFamily="18" charset="0"/>
                <a:ea typeface="NSimSun" panose="02010609030101010101" pitchFamily="49" charset="-122"/>
                <a:cs typeface="Times New Roman" panose="02020603050405020304" pitchFamily="18" charset="0"/>
              </a:rPr>
              <a:t>multiple bounding boxes per grid </a:t>
            </a:r>
            <a:r>
              <a:rPr lang="en-US" dirty="0" smtClean="0">
                <a:latin typeface="Times New Roman" panose="02020603050405020304" pitchFamily="18" charset="0"/>
                <a:ea typeface="NSimSun" panose="02010609030101010101" pitchFamily="49" charset="-122"/>
                <a:cs typeface="Times New Roman" panose="02020603050405020304" pitchFamily="18" charset="0"/>
              </a:rPr>
              <a:t>cell, all of which aren’t desirable.</a:t>
            </a: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ea typeface="NSimSun" panose="02010609030101010101" pitchFamily="49" charset="-122"/>
              <a:cs typeface="Times New Roman" panose="02020603050405020304" pitchFamily="18" charset="0"/>
            </a:endParaRPr>
          </a:p>
        </p:txBody>
      </p:sp>
    </p:spTree>
    <p:extLst>
      <p:ext uri="{BB962C8B-B14F-4D97-AF65-F5344CB8AC3E}">
        <p14:creationId xmlns:p14="http://schemas.microsoft.com/office/powerpoint/2010/main" val="1357759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1215" y="2649492"/>
            <a:ext cx="10515600" cy="1325563"/>
          </a:xfrm>
        </p:spPr>
        <p:txBody>
          <a:bodyPr>
            <a:normAutofit/>
          </a:bodyPr>
          <a:lstStyle/>
          <a:p>
            <a:r>
              <a:rPr lang="en-US" sz="6000" dirty="0" smtClean="0">
                <a:latin typeface="Times New Roman" panose="02020603050405020304" pitchFamily="18" charset="0"/>
                <a:ea typeface="NSimSun" panose="02010609030101010101" pitchFamily="49" charset="-122"/>
                <a:cs typeface="Times New Roman" panose="02020603050405020304" pitchFamily="18" charset="0"/>
              </a:rPr>
              <a:t>What is Machine Vision?</a:t>
            </a:r>
            <a:endParaRPr lang="en-US" sz="6000" dirty="0">
              <a:latin typeface="Times New Roman" panose="02020603050405020304" pitchFamily="18" charset="0"/>
              <a:ea typeface="NSimSun" panose="02010609030101010101" pitchFamily="49" charset="-122"/>
              <a:cs typeface="Times New Roman" panose="02020603050405020304" pitchFamily="18" charset="0"/>
            </a:endParaRPr>
          </a:p>
        </p:txBody>
      </p:sp>
    </p:spTree>
    <p:extLst>
      <p:ext uri="{BB962C8B-B14F-4D97-AF65-F5344CB8AC3E}">
        <p14:creationId xmlns:p14="http://schemas.microsoft.com/office/powerpoint/2010/main" val="1950612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ea typeface="NSimSun" panose="02010609030101010101" pitchFamily="49" charset="-122"/>
                <a:cs typeface="Times New Roman" panose="02020603050405020304" pitchFamily="18" charset="0"/>
              </a:rPr>
              <a:t>YOLO loss function</a:t>
            </a:r>
            <a:endParaRPr lang="en-US"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p:txBody>
          <a:bodyPr/>
          <a:lstStyle/>
          <a:p>
            <a:pPr marL="0" indent="0">
              <a:buNone/>
            </a:pPr>
            <a:r>
              <a:rPr lang="en-US" dirty="0" smtClean="0">
                <a:latin typeface="Times New Roman" panose="02020603050405020304" pitchFamily="18" charset="0"/>
                <a:ea typeface="NSimSun" panose="02010609030101010101" pitchFamily="49" charset="-122"/>
                <a:cs typeface="Times New Roman" panose="02020603050405020304" pitchFamily="18" charset="0"/>
              </a:rPr>
              <a:t>The YOLO loss function is depicted below.</a:t>
            </a:r>
          </a:p>
          <a:p>
            <a:pPr marL="0" indent="0">
              <a:buNone/>
            </a:pPr>
            <a:endParaRPr lang="en-US" dirty="0">
              <a:latin typeface="Times New Roman" panose="02020603050405020304" pitchFamily="18" charset="0"/>
              <a:ea typeface="NSimSun" panose="02010609030101010101" pitchFamily="49" charset="-122"/>
              <a:cs typeface="Times New Roman" panose="02020603050405020304" pitchFamily="18" charset="0"/>
            </a:endParaRPr>
          </a:p>
          <a:p>
            <a:pPr marL="0" indent="0">
              <a:buNone/>
            </a:pPr>
            <a:endParaRPr lang="en-US" dirty="0">
              <a:latin typeface="Times New Roman" panose="02020603050405020304" pitchFamily="18" charset="0"/>
              <a:ea typeface="NSimSun" panose="02010609030101010101" pitchFamily="49" charset="-122"/>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2378234"/>
            <a:ext cx="5362575" cy="324151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7075" y="2378234"/>
            <a:ext cx="4743450" cy="3241516"/>
          </a:xfrm>
          <a:prstGeom prst="rect">
            <a:avLst/>
          </a:prstGeom>
        </p:spPr>
      </p:pic>
    </p:spTree>
    <p:extLst>
      <p:ext uri="{BB962C8B-B14F-4D97-AF65-F5344CB8AC3E}">
        <p14:creationId xmlns:p14="http://schemas.microsoft.com/office/powerpoint/2010/main" val="4013461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ea typeface="NSimSun" panose="02010609030101010101" pitchFamily="49" charset="-122"/>
                <a:cs typeface="Times New Roman" panose="02020603050405020304" pitchFamily="18" charset="0"/>
              </a:rPr>
              <a:t>Non Max Suppression(NMS)</a:t>
            </a:r>
            <a:endParaRPr lang="en-US" dirty="0">
              <a:latin typeface="Times New Roman" panose="02020603050405020304" pitchFamily="18" charset="0"/>
              <a:ea typeface="NSimSun" panose="02010609030101010101" pitchFamily="49" charset="-122"/>
              <a:cs typeface="Times New Roman" panose="02020603050405020304" pitchFamily="18" charset="0"/>
            </a:endParaRPr>
          </a:p>
        </p:txBody>
      </p:sp>
      <p:sp>
        <p:nvSpPr>
          <p:cNvPr id="3" name="Content Placeholder 2"/>
          <p:cNvSpPr>
            <a:spLocks noGrp="1"/>
          </p:cNvSpPr>
          <p:nvPr>
            <p:ph idx="1"/>
          </p:nvPr>
        </p:nvSpPr>
        <p:spPr/>
        <p:txBody>
          <a:bodyPr/>
          <a:lstStyle/>
          <a:p>
            <a:r>
              <a:rPr lang="en-US" b="1" dirty="0">
                <a:latin typeface="Times New Roman" panose="02020603050405020304" pitchFamily="18" charset="0"/>
                <a:ea typeface="NSimSun" panose="02010609030101010101" pitchFamily="49" charset="-122"/>
                <a:cs typeface="Times New Roman" panose="02020603050405020304" pitchFamily="18" charset="0"/>
              </a:rPr>
              <a:t>Non Max Suppression </a:t>
            </a:r>
            <a:r>
              <a:rPr lang="en-US" dirty="0">
                <a:latin typeface="Times New Roman" panose="02020603050405020304" pitchFamily="18" charset="0"/>
                <a:ea typeface="NSimSun" panose="02010609030101010101" pitchFamily="49" charset="-122"/>
                <a:cs typeface="Times New Roman" panose="02020603050405020304" pitchFamily="18" charset="0"/>
              </a:rPr>
              <a:t>(NMS) </a:t>
            </a:r>
            <a:r>
              <a:rPr lang="en-US" dirty="0" smtClean="0">
                <a:latin typeface="Times New Roman" panose="02020603050405020304" pitchFamily="18" charset="0"/>
                <a:ea typeface="NSimSun" panose="02010609030101010101" pitchFamily="49" charset="-122"/>
                <a:cs typeface="Times New Roman" panose="02020603050405020304" pitchFamily="18" charset="0"/>
              </a:rPr>
              <a:t>is </a:t>
            </a:r>
            <a:r>
              <a:rPr lang="en-US" dirty="0">
                <a:latin typeface="Times New Roman" panose="02020603050405020304" pitchFamily="18" charset="0"/>
                <a:ea typeface="NSimSun" panose="02010609030101010101" pitchFamily="49" charset="-122"/>
                <a:cs typeface="Times New Roman" panose="02020603050405020304" pitchFamily="18" charset="0"/>
              </a:rPr>
              <a:t>a series of algorithms to select a bounding box </a:t>
            </a:r>
            <a:r>
              <a:rPr lang="en-US" dirty="0" smtClean="0">
                <a:latin typeface="Times New Roman" panose="02020603050405020304" pitchFamily="18" charset="0"/>
                <a:ea typeface="NSimSun" panose="02010609030101010101" pitchFamily="49" charset="-122"/>
                <a:cs typeface="Times New Roman" panose="02020603050405020304" pitchFamily="18" charset="0"/>
              </a:rPr>
              <a:t>between overlapping boxes.</a:t>
            </a:r>
          </a:p>
          <a:p>
            <a:r>
              <a:rPr lang="en-US" dirty="0" smtClean="0">
                <a:latin typeface="Times New Roman" panose="02020603050405020304" pitchFamily="18" charset="0"/>
                <a:ea typeface="NSimSun" panose="02010609030101010101" pitchFamily="49" charset="-122"/>
                <a:cs typeface="Times New Roman" panose="02020603050405020304" pitchFamily="18" charset="0"/>
              </a:rPr>
              <a:t>The parameters effective in this algorithm are:</a:t>
            </a:r>
          </a:p>
          <a:p>
            <a:pPr lvl="1">
              <a:buFont typeface="Wingdings" panose="05000000000000000000" pitchFamily="2" charset="2"/>
              <a:buChar char="q"/>
            </a:pPr>
            <a:r>
              <a:rPr lang="en-US" b="1" dirty="0" err="1" smtClean="0">
                <a:latin typeface="Times New Roman" panose="02020603050405020304" pitchFamily="18" charset="0"/>
                <a:ea typeface="NSimSun" panose="02010609030101010101" pitchFamily="49" charset="-122"/>
                <a:cs typeface="Times New Roman" panose="02020603050405020304" pitchFamily="18" charset="0"/>
              </a:rPr>
              <a:t>IoU</a:t>
            </a:r>
            <a:endParaRPr lang="en-US" b="1" dirty="0" smtClean="0">
              <a:latin typeface="Times New Roman" panose="02020603050405020304" pitchFamily="18" charset="0"/>
              <a:ea typeface="NSimSun" panose="02010609030101010101" pitchFamily="49" charset="-122"/>
              <a:cs typeface="Times New Roman" panose="02020603050405020304" pitchFamily="18" charset="0"/>
            </a:endParaRPr>
          </a:p>
          <a:p>
            <a:pPr lvl="1">
              <a:buFont typeface="Wingdings" panose="05000000000000000000" pitchFamily="2" charset="2"/>
              <a:buChar char="q"/>
            </a:pPr>
            <a:r>
              <a:rPr lang="en-US" b="1" dirty="0" smtClean="0">
                <a:latin typeface="Times New Roman" panose="02020603050405020304" pitchFamily="18" charset="0"/>
                <a:ea typeface="NSimSun" panose="02010609030101010101" pitchFamily="49" charset="-122"/>
                <a:cs typeface="Times New Roman" panose="02020603050405020304" pitchFamily="18" charset="0"/>
              </a:rPr>
              <a:t>Confidence</a:t>
            </a:r>
            <a:r>
              <a:rPr lang="en-US" dirty="0">
                <a:latin typeface="Times New Roman" panose="02020603050405020304" pitchFamily="18" charset="0"/>
                <a:ea typeface="NSimSun" panose="02010609030101010101" pitchFamily="49" charset="-122"/>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pPr marL="457200" lvl="1" indent="0">
              <a:buNone/>
            </a:pP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33674" y="4207355"/>
            <a:ext cx="5924551" cy="2650645"/>
          </a:xfrm>
          <a:prstGeom prst="rect">
            <a:avLst/>
          </a:prstGeom>
        </p:spPr>
      </p:pic>
    </p:spTree>
    <p:extLst>
      <p:ext uri="{BB962C8B-B14F-4D97-AF65-F5344CB8AC3E}">
        <p14:creationId xmlns:p14="http://schemas.microsoft.com/office/powerpoint/2010/main" val="1431406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ea typeface="NSimSun" panose="02010609030101010101" pitchFamily="49" charset="-122"/>
                <a:cs typeface="Times New Roman" panose="02020603050405020304" pitchFamily="18" charset="0"/>
              </a:rPr>
              <a:t>Multiple objects in grid cell</a:t>
            </a:r>
            <a:endParaRPr lang="en-US" dirty="0">
              <a:latin typeface="Times New Roman" panose="02020603050405020304" pitchFamily="18" charset="0"/>
              <a:ea typeface="NSimSun" panose="02010609030101010101" pitchFamily="49" charset="-122"/>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dirty="0" smtClean="0">
                <a:latin typeface="Times New Roman" panose="02020603050405020304" pitchFamily="18" charset="0"/>
                <a:ea typeface="NSimSun" panose="02010609030101010101" pitchFamily="49" charset="-122"/>
                <a:cs typeface="Times New Roman" panose="02020603050405020304" pitchFamily="18" charset="0"/>
              </a:rPr>
              <a:t>We must use </a:t>
            </a:r>
            <a:r>
              <a:rPr lang="en-US" dirty="0">
                <a:latin typeface="Times New Roman" panose="02020603050405020304" pitchFamily="18" charset="0"/>
                <a:ea typeface="NSimSun" panose="02010609030101010101" pitchFamily="49" charset="-122"/>
                <a:cs typeface="Times New Roman" panose="02020603050405020304" pitchFamily="18" charset="0"/>
              </a:rPr>
              <a:t>multiple bounding boxes</a:t>
            </a:r>
            <a:r>
              <a:rPr lang="en-US" dirty="0" smtClean="0">
                <a:latin typeface="Times New Roman" panose="02020603050405020304" pitchFamily="18" charset="0"/>
                <a:ea typeface="NSimSun" panose="02010609030101010101" pitchFamily="49" charset="-122"/>
                <a:cs typeface="Times New Roman" panose="02020603050405020304" pitchFamily="18" charset="0"/>
              </a:rPr>
              <a:t>.</a:t>
            </a:r>
          </a:p>
          <a:p>
            <a:r>
              <a:rPr lang="en-US" dirty="0" smtClean="0">
                <a:latin typeface="Times New Roman" panose="02020603050405020304" pitchFamily="18" charset="0"/>
                <a:ea typeface="NSimSun" panose="02010609030101010101" pitchFamily="49" charset="-122"/>
                <a:cs typeface="Times New Roman" panose="02020603050405020304" pitchFamily="18" charset="0"/>
              </a:rPr>
              <a:t>We predefine different shapes </a:t>
            </a:r>
            <a:r>
              <a:rPr lang="en-US" dirty="0">
                <a:latin typeface="Times New Roman" panose="02020603050405020304" pitchFamily="18" charset="0"/>
                <a:ea typeface="NSimSun" panose="02010609030101010101" pitchFamily="49" charset="-122"/>
                <a:cs typeface="Times New Roman" panose="02020603050405020304" pitchFamily="18" charset="0"/>
              </a:rPr>
              <a:t>of bounding boxes. So we can </a:t>
            </a:r>
            <a:r>
              <a:rPr lang="en-US" dirty="0" smtClean="0">
                <a:latin typeface="Times New Roman" panose="02020603050405020304" pitchFamily="18" charset="0"/>
                <a:ea typeface="NSimSun" panose="02010609030101010101" pitchFamily="49" charset="-122"/>
                <a:cs typeface="Times New Roman" panose="02020603050405020304" pitchFamily="18" charset="0"/>
              </a:rPr>
              <a:t>have multiple </a:t>
            </a:r>
            <a:r>
              <a:rPr lang="en-US" dirty="0">
                <a:latin typeface="Times New Roman" panose="02020603050405020304" pitchFamily="18" charset="0"/>
                <a:ea typeface="NSimSun" panose="02010609030101010101" pitchFamily="49" charset="-122"/>
                <a:cs typeface="Times New Roman" panose="02020603050405020304" pitchFamily="18" charset="0"/>
              </a:rPr>
              <a:t>predictions with </a:t>
            </a:r>
            <a:r>
              <a:rPr lang="en-US" dirty="0" smtClean="0">
                <a:latin typeface="Times New Roman" panose="02020603050405020304" pitchFamily="18" charset="0"/>
                <a:ea typeface="NSimSun" panose="02010609030101010101" pitchFamily="49" charset="-122"/>
                <a:cs typeface="Times New Roman" panose="02020603050405020304" pitchFamily="18" charset="0"/>
              </a:rPr>
              <a:t>multiple bounding </a:t>
            </a:r>
            <a:r>
              <a:rPr lang="en-US" dirty="0">
                <a:latin typeface="Times New Roman" panose="02020603050405020304" pitchFamily="18" charset="0"/>
                <a:ea typeface="NSimSun" panose="02010609030101010101" pitchFamily="49" charset="-122"/>
                <a:cs typeface="Times New Roman" panose="02020603050405020304" pitchFamily="18" charset="0"/>
              </a:rPr>
              <a:t>boxes. </a:t>
            </a:r>
            <a:endParaRPr lang="en-US" dirty="0" smtClean="0">
              <a:latin typeface="Times New Roman" panose="02020603050405020304" pitchFamily="18" charset="0"/>
              <a:ea typeface="NSimSun" panose="02010609030101010101" pitchFamily="49" charset="-122"/>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4500" y="3333750"/>
            <a:ext cx="6667500" cy="3524250"/>
          </a:xfrm>
          <a:prstGeom prst="rect">
            <a:avLst/>
          </a:prstGeom>
        </p:spPr>
      </p:pic>
    </p:spTree>
    <p:extLst>
      <p:ext uri="{BB962C8B-B14F-4D97-AF65-F5344CB8AC3E}">
        <p14:creationId xmlns:p14="http://schemas.microsoft.com/office/powerpoint/2010/main" val="139964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ea typeface="NSimSun" panose="02010609030101010101" pitchFamily="49" charset="-122"/>
                <a:cs typeface="Times New Roman" panose="02020603050405020304" pitchFamily="18" charset="0"/>
              </a:rPr>
              <a:t>Implementation steps</a:t>
            </a:r>
            <a:endParaRPr lang="en-US" dirty="0"/>
          </a:p>
        </p:txBody>
      </p:sp>
      <p:sp>
        <p:nvSpPr>
          <p:cNvPr id="3" name="Content Placeholder 2"/>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First of all we take a look at the YOLO model, the output consists of three output layers.</a:t>
            </a:r>
          </a:p>
          <a:p>
            <a:r>
              <a:rPr lang="en-US" dirty="0" smtClean="0">
                <a:latin typeface="Times New Roman" panose="02020603050405020304" pitchFamily="18" charset="0"/>
                <a:cs typeface="Times New Roman" panose="02020603050405020304" pitchFamily="18" charset="0"/>
              </a:rPr>
              <a:t>The output tensor is as follows.</a:t>
            </a:r>
          </a:p>
          <a:p>
            <a:pPr marL="0" indent="0">
              <a:buNone/>
            </a:pPr>
            <a:r>
              <a:rPr lang="pl-PL" sz="2400" i="1" dirty="0">
                <a:latin typeface="Times New Roman" panose="02020603050405020304" pitchFamily="18" charset="0"/>
                <a:cs typeface="Times New Roman" panose="02020603050405020304" pitchFamily="18" charset="0"/>
              </a:rPr>
              <a:t>d </a:t>
            </a:r>
            <a:r>
              <a:rPr lang="pl-PL" sz="2400" dirty="0">
                <a:latin typeface="Times New Roman" panose="02020603050405020304" pitchFamily="18" charset="0"/>
                <a:cs typeface="Times New Roman" panose="02020603050405020304" pitchFamily="18" charset="0"/>
              </a:rPr>
              <a:t>= (</a:t>
            </a:r>
            <a:r>
              <a:rPr lang="pl-PL" sz="2400" i="1" dirty="0">
                <a:latin typeface="Times New Roman" panose="02020603050405020304" pitchFamily="18" charset="0"/>
                <a:cs typeface="Times New Roman" panose="02020603050405020304" pitchFamily="18" charset="0"/>
              </a:rPr>
              <a:t>Pc, x, , y, h, w, c</a:t>
            </a:r>
            <a:r>
              <a:rPr lang="pl-PL" sz="2400" dirty="0">
                <a:latin typeface="Times New Roman" panose="02020603050405020304" pitchFamily="18" charset="0"/>
                <a:cs typeface="Times New Roman" panose="02020603050405020304" pitchFamily="18" charset="0"/>
              </a:rPr>
              <a:t>1</a:t>
            </a:r>
            <a:r>
              <a:rPr lang="pl-PL" sz="2400" i="1" dirty="0">
                <a:latin typeface="Times New Roman" panose="02020603050405020304" pitchFamily="18" charset="0"/>
                <a:cs typeface="Times New Roman" panose="02020603050405020304" pitchFamily="18" charset="0"/>
              </a:rPr>
              <a:t>, c</a:t>
            </a:r>
            <a:r>
              <a:rPr lang="pl-PL" sz="2400" dirty="0">
                <a:latin typeface="Times New Roman" panose="02020603050405020304" pitchFamily="18" charset="0"/>
                <a:cs typeface="Times New Roman" panose="02020603050405020304" pitchFamily="18" charset="0"/>
              </a:rPr>
              <a:t>2</a:t>
            </a:r>
            <a:r>
              <a:rPr lang="pl-PL" sz="2400" i="1" dirty="0">
                <a:latin typeface="Times New Roman" panose="02020603050405020304" pitchFamily="18" charset="0"/>
                <a:cs typeface="Times New Roman" panose="02020603050405020304" pitchFamily="18" charset="0"/>
              </a:rPr>
              <a:t>, . . . , c</a:t>
            </a:r>
            <a:r>
              <a:rPr lang="pl-PL" sz="2400" dirty="0">
                <a:latin typeface="Times New Roman" panose="02020603050405020304" pitchFamily="18" charset="0"/>
                <a:cs typeface="Times New Roman" panose="02020603050405020304" pitchFamily="18" charset="0"/>
              </a:rPr>
              <a:t>80)</a:t>
            </a:r>
            <a:r>
              <a:rPr lang="pl-PL" sz="2400" dirty="0">
                <a:latin typeface="Times New Roman" panose="02020603050405020304" pitchFamily="18" charset="0"/>
                <a:cs typeface="Times New Roman" panose="02020603050405020304" pitchFamily="18" charset="0"/>
              </a:rPr>
              <a:t> </a:t>
            </a:r>
            <a:r>
              <a:rPr lang="pl-PL" dirty="0"/>
              <a:t/>
            </a:r>
            <a:br>
              <a:rPr lang="pl-PL" dirty="0"/>
            </a:br>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4744" y="3464891"/>
            <a:ext cx="6296296" cy="3030144"/>
          </a:xfrm>
          <a:prstGeom prst="rect">
            <a:avLst/>
          </a:prstGeom>
        </p:spPr>
      </p:pic>
    </p:spTree>
    <p:extLst>
      <p:ext uri="{BB962C8B-B14F-4D97-AF65-F5344CB8AC3E}">
        <p14:creationId xmlns:p14="http://schemas.microsoft.com/office/powerpoint/2010/main" val="2200449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ea typeface="NSimSun" panose="02010609030101010101" pitchFamily="49" charset="-122"/>
                <a:cs typeface="Times New Roman" panose="02020603050405020304" pitchFamily="18" charset="0"/>
              </a:rPr>
              <a:t>Implementation steps</a:t>
            </a:r>
            <a:endParaRPr lang="en-US" dirty="0">
              <a:latin typeface="Times New Roman" panose="02020603050405020304" pitchFamily="18" charset="0"/>
              <a:ea typeface="NSimSun" panose="02010609030101010101" pitchFamily="49" charset="-122"/>
              <a:cs typeface="Times New Roman" panose="02020603050405020304" pitchFamily="18" charset="0"/>
            </a:endParaRPr>
          </a:p>
        </p:txBody>
      </p:sp>
      <p:sp>
        <p:nvSpPr>
          <p:cNvPr id="3" name="Content Placeholder 2"/>
          <p:cNvSpPr>
            <a:spLocks noGrp="1"/>
          </p:cNvSpPr>
          <p:nvPr>
            <p:ph idx="1"/>
          </p:nvPr>
        </p:nvSpPr>
        <p:spPr/>
        <p:txBody>
          <a:bodyPr/>
          <a:lstStyle/>
          <a:p>
            <a:r>
              <a:rPr lang="en-US" sz="2700" dirty="0" smtClean="0">
                <a:latin typeface="Times New Roman" panose="02020603050405020304" pitchFamily="18" charset="0"/>
                <a:ea typeface="NSimSun" panose="02010609030101010101" pitchFamily="49" charset="-122"/>
                <a:cs typeface="Times New Roman" panose="02020603050405020304" pitchFamily="18" charset="0"/>
              </a:rPr>
              <a:t>We want </a:t>
            </a:r>
            <a:r>
              <a:rPr lang="en-US" sz="2700" dirty="0">
                <a:latin typeface="Times New Roman" panose="02020603050405020304" pitchFamily="18" charset="0"/>
                <a:ea typeface="NSimSun" panose="02010609030101010101" pitchFamily="49" charset="-122"/>
                <a:cs typeface="Times New Roman" panose="02020603050405020304" pitchFamily="18" charset="0"/>
              </a:rPr>
              <a:t>to detect </a:t>
            </a:r>
            <a:r>
              <a:rPr lang="en-US" sz="2700" b="1" dirty="0" smtClean="0">
                <a:latin typeface="Times New Roman" panose="02020603050405020304" pitchFamily="18" charset="0"/>
                <a:ea typeface="NSimSun" panose="02010609030101010101" pitchFamily="49" charset="-122"/>
                <a:cs typeface="Times New Roman" panose="02020603050405020304" pitchFamily="18" charset="0"/>
              </a:rPr>
              <a:t>Cars</a:t>
            </a:r>
            <a:r>
              <a:rPr lang="en-US" sz="2700" dirty="0" smtClean="0">
                <a:latin typeface="Times New Roman" panose="02020603050405020304" pitchFamily="18" charset="0"/>
                <a:ea typeface="NSimSun" panose="02010609030101010101" pitchFamily="49" charset="-122"/>
                <a:cs typeface="Times New Roman" panose="02020603050405020304" pitchFamily="18" charset="0"/>
              </a:rPr>
              <a:t>, </a:t>
            </a:r>
            <a:r>
              <a:rPr lang="en-US" sz="2700" b="1" dirty="0" smtClean="0">
                <a:latin typeface="Times New Roman" panose="02020603050405020304" pitchFamily="18" charset="0"/>
                <a:ea typeface="NSimSun" panose="02010609030101010101" pitchFamily="49" charset="-122"/>
                <a:cs typeface="Times New Roman" panose="02020603050405020304" pitchFamily="18" charset="0"/>
              </a:rPr>
              <a:t>Busses </a:t>
            </a:r>
            <a:r>
              <a:rPr lang="en-US" sz="2700" dirty="0">
                <a:latin typeface="Times New Roman" panose="02020603050405020304" pitchFamily="18" charset="0"/>
                <a:ea typeface="NSimSun" panose="02010609030101010101" pitchFamily="49" charset="-122"/>
                <a:cs typeface="Times New Roman" panose="02020603050405020304" pitchFamily="18" charset="0"/>
              </a:rPr>
              <a:t>and </a:t>
            </a:r>
            <a:r>
              <a:rPr lang="en-US" sz="2700" b="1" dirty="0" smtClean="0">
                <a:latin typeface="Times New Roman" panose="02020603050405020304" pitchFamily="18" charset="0"/>
                <a:ea typeface="NSimSun" panose="02010609030101010101" pitchFamily="49" charset="-122"/>
                <a:cs typeface="Times New Roman" panose="02020603050405020304" pitchFamily="18" charset="0"/>
              </a:rPr>
              <a:t>People </a:t>
            </a:r>
            <a:r>
              <a:rPr lang="en-US" sz="2700" dirty="0" smtClean="0">
                <a:latin typeface="Times New Roman" panose="02020603050405020304" pitchFamily="18" charset="0"/>
                <a:ea typeface="NSimSun" panose="02010609030101010101" pitchFamily="49" charset="-122"/>
                <a:cs typeface="Times New Roman" panose="02020603050405020304" pitchFamily="18" charset="0"/>
              </a:rPr>
              <a:t>in the video.</a:t>
            </a:r>
          </a:p>
          <a:p>
            <a:r>
              <a:rPr lang="en-US" sz="2700" dirty="0" smtClean="0">
                <a:latin typeface="Times New Roman" panose="02020603050405020304" pitchFamily="18" charset="0"/>
                <a:ea typeface="NSimSun" panose="02010609030101010101" pitchFamily="49" charset="-122"/>
                <a:cs typeface="Times New Roman" panose="02020603050405020304" pitchFamily="18" charset="0"/>
              </a:rPr>
              <a:t>We define the following function to find the objects and another to show them and their labels on the video frames.</a:t>
            </a:r>
          </a:p>
          <a:p>
            <a:endParaRPr lang="en-US" dirty="0">
              <a:latin typeface="Times New Roman" panose="02020603050405020304" pitchFamily="18" charset="0"/>
              <a:ea typeface="NSimSun" panose="02010609030101010101" pitchFamily="49" charset="-122"/>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394" y="3466942"/>
            <a:ext cx="4319452" cy="257680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6925" y="3466940"/>
            <a:ext cx="4554583" cy="2576809"/>
          </a:xfrm>
          <a:prstGeom prst="rect">
            <a:avLst/>
          </a:prstGeom>
        </p:spPr>
      </p:pic>
    </p:spTree>
    <p:extLst>
      <p:ext uri="{BB962C8B-B14F-4D97-AF65-F5344CB8AC3E}">
        <p14:creationId xmlns:p14="http://schemas.microsoft.com/office/powerpoint/2010/main" val="2508378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ea typeface="NSimSun" panose="02010609030101010101" pitchFamily="49" charset="-122"/>
                <a:cs typeface="Times New Roman" panose="02020603050405020304" pitchFamily="18" charset="0"/>
              </a:rPr>
              <a:t>Implementation steps</a:t>
            </a:r>
            <a:endParaRPr lang="en-US" dirty="0">
              <a:latin typeface="Times New Roman" panose="02020603050405020304" pitchFamily="18" charset="0"/>
              <a:ea typeface="NSimSun" panose="02010609030101010101" pitchFamily="49" charset="-122"/>
              <a:cs typeface="Times New Roman" panose="02020603050405020304" pitchFamily="18" charset="0"/>
            </a:endParaRPr>
          </a:p>
        </p:txBody>
      </p:sp>
      <p:sp>
        <p:nvSpPr>
          <p:cNvPr id="3" name="Content Placeholder 2"/>
          <p:cNvSpPr>
            <a:spLocks noGrp="1"/>
          </p:cNvSpPr>
          <p:nvPr>
            <p:ph idx="1"/>
          </p:nvPr>
        </p:nvSpPr>
        <p:spPr/>
        <p:txBody>
          <a:bodyPr/>
          <a:lstStyle/>
          <a:p>
            <a:r>
              <a:rPr lang="en-US" sz="2300" dirty="0" smtClean="0">
                <a:latin typeface="Times New Roman" panose="02020603050405020304" pitchFamily="18" charset="0"/>
                <a:ea typeface="NSimSun" panose="02010609030101010101" pitchFamily="49" charset="-122"/>
                <a:cs typeface="Times New Roman" panose="02020603050405020304" pitchFamily="18" charset="0"/>
              </a:rPr>
              <a:t>In the final step we shall export the video with the following codes.</a:t>
            </a:r>
          </a:p>
          <a:p>
            <a:endParaRPr lang="en-US" dirty="0">
              <a:latin typeface="Times New Roman" panose="02020603050405020304" pitchFamily="18" charset="0"/>
              <a:ea typeface="NSimSun" panose="02010609030101010101" pitchFamily="49" charset="-122"/>
              <a:cs typeface="Times New Roman" panose="02020603050405020304"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167" y="2499360"/>
            <a:ext cx="4244340" cy="17907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2583" y="2499360"/>
            <a:ext cx="3923756" cy="4005943"/>
          </a:xfrm>
          <a:prstGeom prst="rect">
            <a:avLst/>
          </a:prstGeom>
        </p:spPr>
      </p:pic>
    </p:spTree>
    <p:extLst>
      <p:ext uri="{BB962C8B-B14F-4D97-AF65-F5344CB8AC3E}">
        <p14:creationId xmlns:p14="http://schemas.microsoft.com/office/powerpoint/2010/main" val="1133427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ea typeface="NSimSun" panose="02010609030101010101" pitchFamily="49" charset="-122"/>
                <a:cs typeface="Times New Roman" panose="02020603050405020304" pitchFamily="18" charset="0"/>
              </a:rPr>
              <a:t>Output video</a:t>
            </a:r>
            <a:endParaRPr lang="en-US" dirty="0">
              <a:latin typeface="Times New Roman" panose="02020603050405020304" pitchFamily="18" charset="0"/>
              <a:ea typeface="NSimSun" panose="02010609030101010101" pitchFamily="49" charset="-122"/>
              <a:cs typeface="Times New Roman" panose="02020603050405020304" pitchFamily="18" charset="0"/>
            </a:endParaRPr>
          </a:p>
        </p:txBody>
      </p:sp>
      <p:sp>
        <p:nvSpPr>
          <p:cNvPr id="3" name="Content Placeholder 2"/>
          <p:cNvSpPr>
            <a:spLocks noGrp="1"/>
          </p:cNvSpPr>
          <p:nvPr>
            <p:ph idx="1"/>
          </p:nvPr>
        </p:nvSpPr>
        <p:spPr/>
        <p:txBody>
          <a:bodyPr/>
          <a:lstStyle/>
          <a:p>
            <a:r>
              <a:rPr lang="en-US" dirty="0" smtClean="0">
                <a:latin typeface="Times New Roman" panose="02020603050405020304" pitchFamily="18" charset="0"/>
                <a:ea typeface="NSimSun" panose="02010609030101010101" pitchFamily="49" charset="-122"/>
                <a:cs typeface="Times New Roman" panose="02020603050405020304" pitchFamily="18" charset="0"/>
              </a:rPr>
              <a:t>The output video is seen below.</a:t>
            </a:r>
            <a:endParaRPr lang="en-US" dirty="0">
              <a:latin typeface="Times New Roman" panose="02020603050405020304" pitchFamily="18" charset="0"/>
              <a:ea typeface="NSimSun" panose="02010609030101010101" pitchFamily="49" charset="-122"/>
              <a:cs typeface="Times New Roman" panose="02020603050405020304" pitchFamily="18" charset="0"/>
            </a:endParaRPr>
          </a:p>
        </p:txBody>
      </p:sp>
      <p:pic>
        <p:nvPicPr>
          <p:cNvPr id="4" name="Output Vid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48595" y="2333897"/>
            <a:ext cx="4537166" cy="4064726"/>
          </a:xfrm>
          <a:prstGeom prst="rect">
            <a:avLst/>
          </a:prstGeom>
        </p:spPr>
      </p:pic>
    </p:spTree>
    <p:extLst>
      <p:ext uri="{BB962C8B-B14F-4D97-AF65-F5344CB8AC3E}">
        <p14:creationId xmlns:p14="http://schemas.microsoft.com/office/powerpoint/2010/main" val="707911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8" fill="hold" display="0">
                  <p:stCondLst>
                    <p:cond delay="indefinite"/>
                  </p:stCondLst>
                </p:cTn>
                <p:tgtEl>
                  <p:spTgt spid="4"/>
                </p:tgtEl>
              </p:cMediaNode>
            </p:video>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2575" y="2632075"/>
            <a:ext cx="8724900" cy="1325563"/>
          </a:xfrm>
        </p:spPr>
        <p:txBody>
          <a:bodyPr>
            <a:normAutofit/>
          </a:bodyPr>
          <a:lstStyle/>
          <a:p>
            <a:pPr algn="ctr"/>
            <a:r>
              <a:rPr lang="en-US" sz="7200" dirty="0" smtClean="0">
                <a:latin typeface="Times New Roman" panose="02020603050405020304" pitchFamily="18" charset="0"/>
                <a:ea typeface="NSimSun" panose="02010609030101010101" pitchFamily="49" charset="-122"/>
                <a:cs typeface="Times New Roman" panose="02020603050405020304" pitchFamily="18" charset="0"/>
              </a:rPr>
              <a:t>Thank you </a:t>
            </a:r>
            <a:endParaRPr lang="en-US" sz="7200" dirty="0">
              <a:latin typeface="Times New Roman" panose="02020603050405020304" pitchFamily="18" charset="0"/>
              <a:ea typeface="NSimSun" panose="02010609030101010101" pitchFamily="49" charset="-122"/>
              <a:cs typeface="Times New Roman" panose="02020603050405020304" pitchFamily="18" charset="0"/>
            </a:endParaRPr>
          </a:p>
        </p:txBody>
      </p:sp>
    </p:spTree>
    <p:extLst>
      <p:ext uri="{BB962C8B-B14F-4D97-AF65-F5344CB8AC3E}">
        <p14:creationId xmlns:p14="http://schemas.microsoft.com/office/powerpoint/2010/main" val="2764183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53350" y="3793331"/>
            <a:ext cx="4438650" cy="3064669"/>
          </a:xfrm>
        </p:spPr>
      </p:pic>
      <p:sp>
        <p:nvSpPr>
          <p:cNvPr id="6" name="Rectangle 5"/>
          <p:cNvSpPr/>
          <p:nvPr/>
        </p:nvSpPr>
        <p:spPr>
          <a:xfrm>
            <a:off x="447675" y="533401"/>
            <a:ext cx="8696325" cy="2246769"/>
          </a:xfrm>
          <a:prstGeom prst="rect">
            <a:avLst/>
          </a:prstGeom>
        </p:spPr>
        <p:txBody>
          <a:bodyPr wrap="square">
            <a:spAutoFit/>
          </a:bodyPr>
          <a:lstStyle/>
          <a:p>
            <a:pPr marL="285750" indent="-285750">
              <a:buFont typeface="Arial" panose="020B0604020202020204" pitchFamily="34" charset="0"/>
              <a:buChar char="•"/>
            </a:pPr>
            <a:r>
              <a:rPr lang="en-US" sz="2000" dirty="0" smtClean="0">
                <a:latin typeface="Times New Roman" panose="02020603050405020304" pitchFamily="18" charset="0"/>
                <a:ea typeface="NSimSun" panose="02010609030101010101" pitchFamily="49" charset="-122"/>
                <a:cs typeface="Times New Roman" panose="02020603050405020304" pitchFamily="18" charset="0"/>
              </a:rPr>
              <a:t>Machine vision is the technology and methods used to provide imaging-based automatic inspection and analysis.</a:t>
            </a:r>
          </a:p>
          <a:p>
            <a:pPr marL="285750" indent="-285750">
              <a:buFont typeface="Arial" panose="020B0604020202020204" pitchFamily="34" charset="0"/>
              <a:buChar char="•"/>
            </a:pPr>
            <a:r>
              <a:rPr lang="en-US" sz="2000" dirty="0" smtClean="0">
                <a:latin typeface="Times New Roman" panose="02020603050405020304" pitchFamily="18" charset="0"/>
                <a:ea typeface="NSimSun" panose="02010609030101010101" pitchFamily="49" charset="-122"/>
                <a:cs typeface="Times New Roman" panose="02020603050405020304" pitchFamily="18" charset="0"/>
              </a:rPr>
              <a:t>It is good to note that the definition of machine vision varies in different sources, but all agree upon the fact that is used to extract and infer information from an image via different algorithms.</a:t>
            </a:r>
          </a:p>
          <a:p>
            <a:pPr marL="285750" indent="-285750">
              <a:buFont typeface="Arial" panose="020B0604020202020204" pitchFamily="34" charset="0"/>
              <a:buChar char="•"/>
            </a:pPr>
            <a:endParaRPr lang="en-US" sz="2000" dirty="0" smtClean="0">
              <a:latin typeface="Times New Roman" panose="02020603050405020304" pitchFamily="18" charset="0"/>
              <a:ea typeface="SimSun" panose="02010600030101010101" pitchFamily="2" charset="-122"/>
              <a:cs typeface="Times New Roman" panose="02020603050405020304" pitchFamily="18" charset="0"/>
            </a:endParaRPr>
          </a:p>
          <a:p>
            <a:pPr marL="285750" indent="-285750">
              <a:buFont typeface="Arial" panose="020B0604020202020204" pitchFamily="34" charset="0"/>
              <a:buChar char="•"/>
            </a:pPr>
            <a:endParaRPr lang="en-US" sz="20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76713"/>
            <a:ext cx="5172075" cy="2681287"/>
          </a:xfrm>
          <a:prstGeom prst="rect">
            <a:avLst/>
          </a:prstGeom>
        </p:spPr>
      </p:pic>
    </p:spTree>
    <p:extLst>
      <p:ext uri="{BB962C8B-B14F-4D97-AF65-F5344CB8AC3E}">
        <p14:creationId xmlns:p14="http://schemas.microsoft.com/office/powerpoint/2010/main" val="3217570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ea typeface="NSimSun" panose="02010609030101010101" pitchFamily="49" charset="-122"/>
                <a:cs typeface="Times New Roman" panose="02020603050405020304" pitchFamily="18" charset="0"/>
              </a:rPr>
              <a:t>Applications of Machine Vision</a:t>
            </a:r>
            <a:endParaRPr lang="en-US" dirty="0">
              <a:latin typeface="Times New Roman" panose="02020603050405020304" pitchFamily="18" charset="0"/>
              <a:ea typeface="NSimSun" panose="02010609030101010101" pitchFamily="49" charset="-122"/>
              <a:cs typeface="Times New Roman" panose="02020603050405020304" pitchFamily="18" charset="0"/>
            </a:endParaRPr>
          </a:p>
        </p:txBody>
      </p:sp>
      <p:sp>
        <p:nvSpPr>
          <p:cNvPr id="4" name="Content Placeholder 2"/>
          <p:cNvSpPr>
            <a:spLocks noGrp="1"/>
          </p:cNvSpPr>
          <p:nvPr>
            <p:ph idx="1"/>
          </p:nvPr>
        </p:nvSpPr>
        <p:spPr>
          <a:xfrm>
            <a:off x="838200" y="2266951"/>
            <a:ext cx="10515600" cy="3910012"/>
          </a:xfrm>
        </p:spPr>
        <p:txBody>
          <a:bodyPr/>
          <a:lstStyle/>
          <a:p>
            <a:r>
              <a:rPr lang="en-US" sz="1800" dirty="0" smtClean="0">
                <a:latin typeface="Times New Roman" panose="02020603050405020304" pitchFamily="18" charset="0"/>
                <a:ea typeface="NSimSun" panose="02010609030101010101" pitchFamily="49" charset="-122"/>
                <a:cs typeface="Times New Roman" panose="02020603050405020304" pitchFamily="18" charset="0"/>
              </a:rPr>
              <a:t>Object Detection in photos and videos</a:t>
            </a:r>
          </a:p>
          <a:p>
            <a:r>
              <a:rPr lang="en-US" sz="1800" dirty="0" smtClean="0">
                <a:latin typeface="Times New Roman" panose="02020603050405020304" pitchFamily="18" charset="0"/>
                <a:ea typeface="NSimSun" panose="02010609030101010101" pitchFamily="49" charset="-122"/>
                <a:cs typeface="Times New Roman" panose="02020603050405020304" pitchFamily="18" charset="0"/>
              </a:rPr>
              <a:t>Image classification via neural networks</a:t>
            </a:r>
          </a:p>
          <a:p>
            <a:r>
              <a:rPr lang="en-US" sz="1800" dirty="0" smtClean="0">
                <a:latin typeface="Times New Roman" panose="02020603050405020304" pitchFamily="18" charset="0"/>
                <a:ea typeface="NSimSun" panose="02010609030101010101" pitchFamily="49" charset="-122"/>
                <a:cs typeface="Times New Roman" panose="02020603050405020304" pitchFamily="18" charset="0"/>
              </a:rPr>
              <a:t>Robot Guidance</a:t>
            </a:r>
          </a:p>
          <a:p>
            <a:r>
              <a:rPr lang="en-US" sz="1800" dirty="0" smtClean="0">
                <a:latin typeface="Times New Roman" panose="02020603050405020304" pitchFamily="18" charset="0"/>
                <a:ea typeface="NSimSun" panose="02010609030101010101" pitchFamily="49" charset="-122"/>
                <a:cs typeface="Times New Roman" panose="02020603050405020304" pitchFamily="18" charset="0"/>
              </a:rPr>
              <a:t>Automatic inspection (such as cars)</a:t>
            </a:r>
          </a:p>
          <a:p>
            <a:r>
              <a:rPr lang="en-US" sz="1800" dirty="0" smtClean="0">
                <a:latin typeface="Times New Roman" panose="02020603050405020304" pitchFamily="18" charset="0"/>
                <a:ea typeface="NSimSun" panose="02010609030101010101" pitchFamily="49" charset="-122"/>
                <a:cs typeface="Times New Roman" panose="02020603050405020304" pitchFamily="18" charset="0"/>
              </a:rPr>
              <a:t>Et cetera</a:t>
            </a:r>
          </a:p>
        </p:txBody>
      </p:sp>
      <p:sp>
        <p:nvSpPr>
          <p:cNvPr id="5" name="Content Placeholder 2"/>
          <p:cNvSpPr txBox="1">
            <a:spLocks/>
          </p:cNvSpPr>
          <p:nvPr/>
        </p:nvSpPr>
        <p:spPr>
          <a:xfrm>
            <a:off x="838200" y="1762126"/>
            <a:ext cx="10515600" cy="16478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smtClean="0">
                <a:latin typeface="Times New Roman" panose="02020603050405020304" pitchFamily="18" charset="0"/>
                <a:ea typeface="NSimSun" panose="02010609030101010101" pitchFamily="49" charset="-122"/>
                <a:cs typeface="Times New Roman" panose="02020603050405020304" pitchFamily="18" charset="0"/>
              </a:rPr>
              <a:t>Some of the most important applications of machine vision are:</a:t>
            </a:r>
            <a:endParaRPr lang="en-US" sz="2000" dirty="0">
              <a:latin typeface="Times New Roman" panose="02020603050405020304" pitchFamily="18" charset="0"/>
              <a:ea typeface="NSimSun" panose="02010609030101010101" pitchFamily="49" charset="-122"/>
              <a:cs typeface="Times New Roman" panose="02020603050405020304" pitchFamily="18" charset="0"/>
            </a:endParaRPr>
          </a:p>
        </p:txBody>
      </p:sp>
    </p:spTree>
    <p:extLst>
      <p:ext uri="{BB962C8B-B14F-4D97-AF65-F5344CB8AC3E}">
        <p14:creationId xmlns:p14="http://schemas.microsoft.com/office/powerpoint/2010/main" val="123781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500"/>
                                        <p:tgtEl>
                                          <p:spTgt spid="4">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fade">
                                      <p:cBhvr>
                                        <p:cTn id="32" dur="500"/>
                                        <p:tgtEl>
                                          <p:spTgt spid="4">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animEffect transition="in" filter="fade">
                                      <p:cBhvr>
                                        <p:cTn id="3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286963" y="2649492"/>
            <a:ext cx="10829925" cy="1325563"/>
          </a:xfrm>
        </p:spPr>
        <p:txBody>
          <a:bodyPr>
            <a:normAutofit/>
          </a:bodyPr>
          <a:lstStyle/>
          <a:p>
            <a:r>
              <a:rPr lang="en-US" dirty="0" smtClean="0">
                <a:latin typeface="Times New Roman" panose="02020603050405020304" pitchFamily="18" charset="0"/>
                <a:ea typeface="NSimSun" panose="02010609030101010101" pitchFamily="49" charset="-122"/>
                <a:cs typeface="Times New Roman" panose="02020603050405020304" pitchFamily="18" charset="0"/>
              </a:rPr>
              <a:t>Image reconstruction from feature maps</a:t>
            </a:r>
            <a:endParaRPr lang="en-US" dirty="0">
              <a:latin typeface="Times New Roman" panose="02020603050405020304" pitchFamily="18" charset="0"/>
              <a:ea typeface="NSimSun" panose="02010609030101010101" pitchFamily="49" charset="-122"/>
              <a:cs typeface="Times New Roman" panose="02020603050405020304" pitchFamily="18" charset="0"/>
            </a:endParaRPr>
          </a:p>
        </p:txBody>
      </p:sp>
    </p:spTree>
    <p:extLst>
      <p:ext uri="{BB962C8B-B14F-4D97-AF65-F5344CB8AC3E}">
        <p14:creationId xmlns:p14="http://schemas.microsoft.com/office/powerpoint/2010/main" val="1056810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Times New Roman" panose="02020603050405020304" pitchFamily="18" charset="0"/>
                <a:cs typeface="Times New Roman" panose="02020603050405020304" pitchFamily="18" charset="0"/>
              </a:rPr>
              <a:t>AlexNet</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dirty="0" err="1" smtClean="0">
                <a:latin typeface="Times New Roman" panose="02020603050405020304" pitchFamily="18" charset="0"/>
                <a:cs typeface="Times New Roman" panose="02020603050405020304" pitchFamily="18" charset="0"/>
              </a:rPr>
              <a:t>AlexNet</a:t>
            </a:r>
            <a:r>
              <a:rPr lang="en-US" dirty="0" smtClean="0">
                <a:latin typeface="Times New Roman" panose="02020603050405020304" pitchFamily="18" charset="0"/>
                <a:cs typeface="Times New Roman" panose="02020603050405020304" pitchFamily="18" charset="0"/>
              </a:rPr>
              <a:t> is one of the most well known neural networks.</a:t>
            </a:r>
          </a:p>
          <a:p>
            <a:r>
              <a:rPr lang="en-US" dirty="0" smtClean="0">
                <a:latin typeface="Times New Roman" panose="02020603050405020304" pitchFamily="18" charset="0"/>
                <a:cs typeface="Times New Roman" panose="02020603050405020304" pitchFamily="18" charset="0"/>
              </a:rPr>
              <a:t>It consists of 5 convolutional and 3 fully connected layers.</a:t>
            </a:r>
          </a:p>
          <a:p>
            <a:r>
              <a:rPr lang="en-US" dirty="0" smtClean="0">
                <a:latin typeface="Times New Roman" panose="02020603050405020304" pitchFamily="18" charset="0"/>
                <a:cs typeface="Times New Roman" panose="02020603050405020304" pitchFamily="18" charset="0"/>
              </a:rPr>
              <a:t>The overall architecture can be seen below.</a:t>
            </a:r>
          </a:p>
          <a:p>
            <a:pPr marL="0" indent="0">
              <a:buNone/>
            </a:pP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4062" y="4026568"/>
            <a:ext cx="8357937" cy="2706644"/>
          </a:xfrm>
          <a:prstGeom prst="rect">
            <a:avLst/>
          </a:prstGeom>
        </p:spPr>
      </p:pic>
    </p:spTree>
    <p:extLst>
      <p:ext uri="{BB962C8B-B14F-4D97-AF65-F5344CB8AC3E}">
        <p14:creationId xmlns:p14="http://schemas.microsoft.com/office/powerpoint/2010/main" val="14674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Extracting layer outputs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Here we attempt to extract the layer outputs of the </a:t>
            </a:r>
            <a:r>
              <a:rPr lang="en-US" dirty="0" err="1" smtClean="0">
                <a:latin typeface="Times New Roman" panose="02020603050405020304" pitchFamily="18" charset="0"/>
                <a:cs typeface="Times New Roman" panose="02020603050405020304" pitchFamily="18" charset="0"/>
              </a:rPr>
              <a:t>AlexNet</a:t>
            </a:r>
            <a:r>
              <a:rPr lang="en-US" dirty="0" smtClean="0">
                <a:latin typeface="Times New Roman" panose="02020603050405020304" pitchFamily="18" charset="0"/>
                <a:cs typeface="Times New Roman" panose="02020603050405020304" pitchFamily="18" charset="0"/>
              </a:rPr>
              <a:t> model to feed them into our designed neural network.</a:t>
            </a:r>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2057" y="4101737"/>
            <a:ext cx="5529943" cy="233900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393" y="2908663"/>
            <a:ext cx="3989070" cy="3403237"/>
          </a:xfrm>
          <a:prstGeom prst="rect">
            <a:avLst/>
          </a:prstGeom>
        </p:spPr>
      </p:pic>
    </p:spTree>
    <p:extLst>
      <p:ext uri="{BB962C8B-B14F-4D97-AF65-F5344CB8AC3E}">
        <p14:creationId xmlns:p14="http://schemas.microsoft.com/office/powerpoint/2010/main" val="242739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Feeding layer outputs to network</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Here we design the following network to take the output.</a:t>
            </a:r>
          </a:p>
          <a:p>
            <a:r>
              <a:rPr lang="en-US" dirty="0" smtClean="0">
                <a:latin typeface="Times New Roman" panose="02020603050405020304" pitchFamily="18" charset="0"/>
                <a:cs typeface="Times New Roman" panose="02020603050405020304" pitchFamily="18" charset="0"/>
              </a:rPr>
              <a:t>The plot and code are as follows.</a:t>
            </a:r>
          </a:p>
          <a:p>
            <a:pPr marL="0" indent="0">
              <a:buNone/>
            </a:pPr>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9689" y="2580527"/>
            <a:ext cx="2818312" cy="373137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8433" y="3013942"/>
            <a:ext cx="5055752" cy="3163021"/>
          </a:xfrm>
          <a:prstGeom prst="rect">
            <a:avLst/>
          </a:prstGeom>
        </p:spPr>
      </p:pic>
    </p:spTree>
    <p:extLst>
      <p:ext uri="{BB962C8B-B14F-4D97-AF65-F5344CB8AC3E}">
        <p14:creationId xmlns:p14="http://schemas.microsoft.com/office/powerpoint/2010/main" val="2922216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440</TotalTime>
  <Words>1192</Words>
  <Application>Microsoft Office PowerPoint</Application>
  <PresentationFormat>Widescreen</PresentationFormat>
  <Paragraphs>149</Paragraphs>
  <Slides>37</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NSimSun</vt:lpstr>
      <vt:lpstr>SimSun</vt:lpstr>
      <vt:lpstr>Arial</vt:lpstr>
      <vt:lpstr>Calibri</vt:lpstr>
      <vt:lpstr>Calibri Light</vt:lpstr>
      <vt:lpstr>Times New Roman</vt:lpstr>
      <vt:lpstr>Wingdings</vt:lpstr>
      <vt:lpstr>Office Theme</vt:lpstr>
      <vt:lpstr>Intelligent Systems Machine Vision</vt:lpstr>
      <vt:lpstr>Table of Contents</vt:lpstr>
      <vt:lpstr>What is Machine Vision?</vt:lpstr>
      <vt:lpstr>PowerPoint Presentation</vt:lpstr>
      <vt:lpstr>Applications of Machine Vision</vt:lpstr>
      <vt:lpstr>Image reconstruction from feature maps</vt:lpstr>
      <vt:lpstr>AlexNet</vt:lpstr>
      <vt:lpstr>Extracting layer outputs</vt:lpstr>
      <vt:lpstr>Feeding layer outputs to network</vt:lpstr>
      <vt:lpstr>Extracted and discarded features</vt:lpstr>
      <vt:lpstr>Object detection in videos</vt:lpstr>
      <vt:lpstr>PowerPoint Presentation</vt:lpstr>
      <vt:lpstr>Hog Face Detection Algorithm</vt:lpstr>
      <vt:lpstr>Hog algorithm steps</vt:lpstr>
      <vt:lpstr>Pros of the HOG algorithm</vt:lpstr>
      <vt:lpstr>Cons of the HOG algorithm</vt:lpstr>
      <vt:lpstr>Viola-Jones facial detection algorithm</vt:lpstr>
      <vt:lpstr>Viola-Jones algorithm steps</vt:lpstr>
      <vt:lpstr>Haar-Like functions </vt:lpstr>
      <vt:lpstr>Different types of Haar like features</vt:lpstr>
      <vt:lpstr>Integral Images and Adaboost</vt:lpstr>
      <vt:lpstr>Implementation of Viola-Jones algorithm</vt:lpstr>
      <vt:lpstr>Implementation of YOLO</vt:lpstr>
      <vt:lpstr>Grid cells</vt:lpstr>
      <vt:lpstr>Bounding box</vt:lpstr>
      <vt:lpstr>Parameters needed to define a bounding box</vt:lpstr>
      <vt:lpstr>Parameters of YOLO output</vt:lpstr>
      <vt:lpstr>Confidence</vt:lpstr>
      <vt:lpstr>YOLO loss function</vt:lpstr>
      <vt:lpstr>YOLO loss function</vt:lpstr>
      <vt:lpstr>Non Max Suppression(NMS)</vt:lpstr>
      <vt:lpstr>Multiple objects in grid cell</vt:lpstr>
      <vt:lpstr>Implementation steps</vt:lpstr>
      <vt:lpstr>Implementation steps</vt:lpstr>
      <vt:lpstr>Implementation steps</vt:lpstr>
      <vt:lpstr>Output video</vt:lpstr>
      <vt:lpstr>Thank you </vt:lpstr>
    </vt:vector>
  </TitlesOfParts>
  <Company>diakov.net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Intelligent Systems Machine Vision</dc:title>
  <dc:creator>Soroush</dc:creator>
  <cp:lastModifiedBy>Soroush</cp:lastModifiedBy>
  <cp:revision>6</cp:revision>
  <dcterms:created xsi:type="dcterms:W3CDTF">2023-02-04T09:48:45Z</dcterms:created>
  <dcterms:modified xsi:type="dcterms:W3CDTF">2023-02-05T19:05:25Z</dcterms:modified>
</cp:coreProperties>
</file>